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9" r:id="rId1"/>
  </p:sldMasterIdLst>
  <p:notesMasterIdLst>
    <p:notesMasterId r:id="rId19"/>
  </p:notesMasterIdLst>
  <p:sldIdLst>
    <p:sldId id="598" r:id="rId2"/>
    <p:sldId id="643" r:id="rId3"/>
    <p:sldId id="606" r:id="rId4"/>
    <p:sldId id="637" r:id="rId5"/>
    <p:sldId id="638" r:id="rId6"/>
    <p:sldId id="607" r:id="rId7"/>
    <p:sldId id="648" r:id="rId8"/>
    <p:sldId id="644" r:id="rId9"/>
    <p:sldId id="651" r:id="rId10"/>
    <p:sldId id="650" r:id="rId11"/>
    <p:sldId id="615" r:id="rId12"/>
    <p:sldId id="614" r:id="rId13"/>
    <p:sldId id="649" r:id="rId14"/>
    <p:sldId id="640" r:id="rId15"/>
    <p:sldId id="642" r:id="rId16"/>
    <p:sldId id="639" r:id="rId17"/>
    <p:sldId id="641" r:id="rId18"/>
  </p:sldIdLst>
  <p:sldSz cx="9144000" cy="6858000" type="screen4x3"/>
  <p:notesSz cx="6797675" cy="987266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מקטע ברירת מחדל" id="{0725AD75-5B8D-474E-A342-C1F6C9360BF0}">
          <p14:sldIdLst/>
        </p14:section>
        <p14:section name="מקטע ללא כותרת" id="{CD5B7F26-7DBD-4C73-A3C2-61660FDC42D7}">
          <p14:sldIdLst>
            <p14:sldId id="598"/>
            <p14:sldId id="643"/>
            <p14:sldId id="606"/>
            <p14:sldId id="637"/>
            <p14:sldId id="638"/>
            <p14:sldId id="607"/>
            <p14:sldId id="648"/>
            <p14:sldId id="644"/>
            <p14:sldId id="651"/>
            <p14:sldId id="650"/>
            <p14:sldId id="615"/>
            <p14:sldId id="614"/>
            <p14:sldId id="649"/>
            <p14:sldId id="640"/>
            <p14:sldId id="642"/>
            <p14:sldId id="639"/>
            <p14:sldId id="64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אפרת חבה" initials="אח" lastIdx="8" clrIdx="0"/>
  <p:cmAuthor id="2" name="רעות גוטמן" initials="רג"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6785"/>
    <a:srgbClr val="5594A1"/>
    <a:srgbClr val="38626A"/>
    <a:srgbClr val="6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9FAE290-D4F9-41C0-93FC-23A8229903D5}">
  <a:tblStyle styleId="{E9FAE290-D4F9-41C0-93FC-23A8229903D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EA95467-3741-4747-8851-113E81760DA0}"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AF0F2"/>
          </a:solidFill>
        </a:fill>
      </a:tcStyle>
    </a:wholeTbl>
    <a:band1H>
      <a:tcTxStyle/>
      <a:tcStyle>
        <a:tcBdr/>
        <a:fill>
          <a:solidFill>
            <a:srgbClr val="D4DFE3"/>
          </a:solidFill>
        </a:fill>
      </a:tcStyle>
    </a:band1H>
    <a:band2H>
      <a:tcTxStyle/>
      <a:tcStyle>
        <a:tcBdr/>
      </a:tcStyle>
    </a:band2H>
    <a:band1V>
      <a:tcTxStyle/>
      <a:tcStyle>
        <a:tcBdr/>
        <a:fill>
          <a:solidFill>
            <a:srgbClr val="D4DFE3"/>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3C2FFA5D-87B4-456A-9821-1D502468CF0F}" styleName="סגנון ערכת נושא 1 - הדגשה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12" autoAdjust="0"/>
    <p:restoredTop sz="94628" autoAdjust="0"/>
  </p:normalViewPr>
  <p:slideViewPr>
    <p:cSldViewPr snapToGrid="0">
      <p:cViewPr varScale="1">
        <p:scale>
          <a:sx n="88" d="100"/>
          <a:sy n="88" d="100"/>
        </p:scale>
        <p:origin x="1210"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0"/>
            <a:ext cx="2945659" cy="493633"/>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50444" y="0"/>
            <a:ext cx="2945659" cy="493633"/>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79768" y="4689515"/>
            <a:ext cx="5438140" cy="4442698"/>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9377316"/>
            <a:ext cx="2945659" cy="493633"/>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50444" y="9377316"/>
            <a:ext cx="2945659" cy="49363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x-none"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546544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he-IL" dirty="0"/>
          </a:p>
        </p:txBody>
      </p:sp>
      <p:sp>
        <p:nvSpPr>
          <p:cNvPr id="4" name="מציין מיקום של מספר שקופית 3"/>
          <p:cNvSpPr>
            <a:spLocks noGrp="1"/>
          </p:cNvSpPr>
          <p:nvPr>
            <p:ph type="sldNum" sz="quarter" idx="10"/>
          </p:nvPr>
        </p:nvSpPr>
        <p:spPr/>
        <p:txBody>
          <a:bodyPr/>
          <a:lstStyle/>
          <a:p>
            <a:fld id="{CB993CB2-ADA4-44CC-9CE2-BAB82AD96E5F}"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2624239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he-IL" dirty="0"/>
          </a:p>
        </p:txBody>
      </p:sp>
      <p:sp>
        <p:nvSpPr>
          <p:cNvPr id="4" name="מציין מיקום של מספר שקופית 3"/>
          <p:cNvSpPr>
            <a:spLocks noGrp="1"/>
          </p:cNvSpPr>
          <p:nvPr>
            <p:ph type="sldNum" sz="quarter" idx="10"/>
          </p:nvPr>
        </p:nvSpPr>
        <p:spPr/>
        <p:txBody>
          <a:bodyPr/>
          <a:lstStyle/>
          <a:p>
            <a:fld id="{CB993CB2-ADA4-44CC-9CE2-BAB82AD96E5F}"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345524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he-IL" dirty="0"/>
          </a:p>
        </p:txBody>
      </p:sp>
      <p:sp>
        <p:nvSpPr>
          <p:cNvPr id="4" name="מציין מיקום של מספר שקופית 3"/>
          <p:cNvSpPr>
            <a:spLocks noGrp="1"/>
          </p:cNvSpPr>
          <p:nvPr>
            <p:ph type="sldNum" sz="quarter" idx="10"/>
          </p:nvPr>
        </p:nvSpPr>
        <p:spPr/>
        <p:txBody>
          <a:bodyPr/>
          <a:lstStyle/>
          <a:p>
            <a:fld id="{CB993CB2-ADA4-44CC-9CE2-BAB82AD96E5F}"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784702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he-IL" dirty="0"/>
          </a:p>
        </p:txBody>
      </p:sp>
      <p:sp>
        <p:nvSpPr>
          <p:cNvPr id="4" name="מציין מיקום של מספר שקופית 3"/>
          <p:cNvSpPr>
            <a:spLocks noGrp="1"/>
          </p:cNvSpPr>
          <p:nvPr>
            <p:ph type="sldNum" sz="quarter" idx="10"/>
          </p:nvPr>
        </p:nvSpPr>
        <p:spPr/>
        <p:txBody>
          <a:bodyPr/>
          <a:lstStyle/>
          <a:p>
            <a:fld id="{CB993CB2-ADA4-44CC-9CE2-BAB82AD96E5F}" type="slidenum">
              <a:rPr lang="en-US" smtClean="0">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784702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he-IL" dirty="0"/>
          </a:p>
        </p:txBody>
      </p:sp>
      <p:sp>
        <p:nvSpPr>
          <p:cNvPr id="4" name="מציין מיקום של מספר שקופית 3"/>
          <p:cNvSpPr>
            <a:spLocks noGrp="1"/>
          </p:cNvSpPr>
          <p:nvPr>
            <p:ph type="sldNum" sz="quarter" idx="10"/>
          </p:nvPr>
        </p:nvSpPr>
        <p:spPr/>
        <p:txBody>
          <a:bodyPr/>
          <a:lstStyle/>
          <a:p>
            <a:fld id="{CB993CB2-ADA4-44CC-9CE2-BAB82AD96E5F}"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927349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he-IL" dirty="0"/>
          </a:p>
        </p:txBody>
      </p:sp>
      <p:sp>
        <p:nvSpPr>
          <p:cNvPr id="4" name="מציין מיקום של מספר שקופית 3"/>
          <p:cNvSpPr>
            <a:spLocks noGrp="1"/>
          </p:cNvSpPr>
          <p:nvPr>
            <p:ph type="sldNum" sz="quarter" idx="10"/>
          </p:nvPr>
        </p:nvSpPr>
        <p:spPr/>
        <p:txBody>
          <a:bodyPr/>
          <a:lstStyle/>
          <a:p>
            <a:fld id="{CB993CB2-ADA4-44CC-9CE2-BAB82AD96E5F}"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1136601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he-IL" dirty="0"/>
          </a:p>
        </p:txBody>
      </p:sp>
      <p:sp>
        <p:nvSpPr>
          <p:cNvPr id="4" name="מציין מיקום של מספר שקופית 3"/>
          <p:cNvSpPr>
            <a:spLocks noGrp="1"/>
          </p:cNvSpPr>
          <p:nvPr>
            <p:ph type="sldNum" sz="quarter" idx="10"/>
          </p:nvPr>
        </p:nvSpPr>
        <p:spPr/>
        <p:txBody>
          <a:bodyPr/>
          <a:lstStyle/>
          <a:p>
            <a:fld id="{CB993CB2-ADA4-44CC-9CE2-BAB82AD96E5F}"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3919486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he-IL" dirty="0"/>
          </a:p>
        </p:txBody>
      </p:sp>
      <p:sp>
        <p:nvSpPr>
          <p:cNvPr id="4" name="מציין מיקום של מספר שקופית 3"/>
          <p:cNvSpPr>
            <a:spLocks noGrp="1"/>
          </p:cNvSpPr>
          <p:nvPr>
            <p:ph type="sldNum" sz="quarter" idx="10"/>
          </p:nvPr>
        </p:nvSpPr>
        <p:spPr/>
        <p:txBody>
          <a:bodyPr/>
          <a:lstStyle/>
          <a:p>
            <a:fld id="{CB993CB2-ADA4-44CC-9CE2-BAB82AD96E5F}"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3285059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he-IL" dirty="0"/>
          </a:p>
        </p:txBody>
      </p:sp>
      <p:sp>
        <p:nvSpPr>
          <p:cNvPr id="4" name="מציין מיקום של מספר שקופית 3"/>
          <p:cNvSpPr>
            <a:spLocks noGrp="1"/>
          </p:cNvSpPr>
          <p:nvPr>
            <p:ph type="sldNum" sz="quarter" idx="10"/>
          </p:nvPr>
        </p:nvSpPr>
        <p:spPr/>
        <p:txBody>
          <a:bodyPr/>
          <a:lstStyle/>
          <a:p>
            <a:fld id="{CB993CB2-ADA4-44CC-9CE2-BAB82AD96E5F}"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val="81760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he-IL" dirty="0"/>
          </a:p>
        </p:txBody>
      </p:sp>
      <p:sp>
        <p:nvSpPr>
          <p:cNvPr id="4" name="מציין מיקום של מספר שקופית 3"/>
          <p:cNvSpPr>
            <a:spLocks noGrp="1"/>
          </p:cNvSpPr>
          <p:nvPr>
            <p:ph type="sldNum" sz="quarter" idx="10"/>
          </p:nvPr>
        </p:nvSpPr>
        <p:spPr/>
        <p:txBody>
          <a:bodyPr/>
          <a:lstStyle/>
          <a:p>
            <a:fld id="{CB993CB2-ADA4-44CC-9CE2-BAB82AD96E5F}"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2075455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he-IL" dirty="0"/>
          </a:p>
        </p:txBody>
      </p:sp>
      <p:sp>
        <p:nvSpPr>
          <p:cNvPr id="4" name="מציין מיקום של מספר שקופית 3"/>
          <p:cNvSpPr>
            <a:spLocks noGrp="1"/>
          </p:cNvSpPr>
          <p:nvPr>
            <p:ph type="sldNum" sz="quarter" idx="10"/>
          </p:nvPr>
        </p:nvSpPr>
        <p:spPr/>
        <p:txBody>
          <a:bodyPr/>
          <a:lstStyle/>
          <a:p>
            <a:fld id="{CB993CB2-ADA4-44CC-9CE2-BAB82AD96E5F}"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2827739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he-IL" dirty="0"/>
          </a:p>
        </p:txBody>
      </p:sp>
      <p:sp>
        <p:nvSpPr>
          <p:cNvPr id="4" name="מציין מיקום של מספר שקופית 3"/>
          <p:cNvSpPr>
            <a:spLocks noGrp="1"/>
          </p:cNvSpPr>
          <p:nvPr>
            <p:ph type="sldNum" sz="quarter" idx="10"/>
          </p:nvPr>
        </p:nvSpPr>
        <p:spPr/>
        <p:txBody>
          <a:bodyPr/>
          <a:lstStyle/>
          <a:p>
            <a:fld id="{CB993CB2-ADA4-44CC-9CE2-BAB82AD96E5F}"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3080299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he-IL" dirty="0"/>
          </a:p>
        </p:txBody>
      </p:sp>
      <p:sp>
        <p:nvSpPr>
          <p:cNvPr id="4" name="מציין מיקום של מספר שקופית 3"/>
          <p:cNvSpPr>
            <a:spLocks noGrp="1"/>
          </p:cNvSpPr>
          <p:nvPr>
            <p:ph type="sldNum" sz="quarter" idx="10"/>
          </p:nvPr>
        </p:nvSpPr>
        <p:spPr/>
        <p:txBody>
          <a:bodyPr/>
          <a:lstStyle/>
          <a:p>
            <a:fld id="{CB993CB2-ADA4-44CC-9CE2-BAB82AD96E5F}"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1527661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he-IL" dirty="0"/>
          </a:p>
        </p:txBody>
      </p:sp>
      <p:sp>
        <p:nvSpPr>
          <p:cNvPr id="4" name="מציין מיקום של מספר שקופית 3"/>
          <p:cNvSpPr>
            <a:spLocks noGrp="1"/>
          </p:cNvSpPr>
          <p:nvPr>
            <p:ph type="sldNum" sz="quarter" idx="10"/>
          </p:nvPr>
        </p:nvSpPr>
        <p:spPr/>
        <p:txBody>
          <a:bodyPr/>
          <a:lstStyle/>
          <a:p>
            <a:fld id="{CB993CB2-ADA4-44CC-9CE2-BAB82AD96E5F}"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2827739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he-IL" dirty="0"/>
          </a:p>
        </p:txBody>
      </p:sp>
      <p:sp>
        <p:nvSpPr>
          <p:cNvPr id="4" name="מציין מיקום של מספר שקופית 3"/>
          <p:cNvSpPr>
            <a:spLocks noGrp="1"/>
          </p:cNvSpPr>
          <p:nvPr>
            <p:ph type="sldNum" sz="quarter" idx="10"/>
          </p:nvPr>
        </p:nvSpPr>
        <p:spPr/>
        <p:txBody>
          <a:bodyPr/>
          <a:lstStyle/>
          <a:p>
            <a:fld id="{CB993CB2-ADA4-44CC-9CE2-BAB82AD96E5F}"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882128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he-IL" dirty="0"/>
          </a:p>
        </p:txBody>
      </p:sp>
      <p:sp>
        <p:nvSpPr>
          <p:cNvPr id="4" name="מציין מיקום של מספר שקופית 3"/>
          <p:cNvSpPr>
            <a:spLocks noGrp="1"/>
          </p:cNvSpPr>
          <p:nvPr>
            <p:ph type="sldNum" sz="quarter" idx="10"/>
          </p:nvPr>
        </p:nvSpPr>
        <p:spPr/>
        <p:txBody>
          <a:bodyPr/>
          <a:lstStyle/>
          <a:p>
            <a:fld id="{CB993CB2-ADA4-44CC-9CE2-BAB82AD96E5F}"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746038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he-IL" dirty="0"/>
          </a:p>
        </p:txBody>
      </p:sp>
      <p:sp>
        <p:nvSpPr>
          <p:cNvPr id="4" name="מציין מיקום של מספר שקופית 3"/>
          <p:cNvSpPr>
            <a:spLocks noGrp="1"/>
          </p:cNvSpPr>
          <p:nvPr>
            <p:ph type="sldNum" sz="quarter" idx="10"/>
          </p:nvPr>
        </p:nvSpPr>
        <p:spPr/>
        <p:txBody>
          <a:bodyPr/>
          <a:lstStyle/>
          <a:p>
            <a:fld id="{CB993CB2-ADA4-44CC-9CE2-BAB82AD96E5F}"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6734397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143000" y="1122363"/>
            <a:ext cx="6858000" cy="2387600"/>
          </a:xfrm>
        </p:spPr>
        <p:txBody>
          <a:bodyPr anchor="b"/>
          <a:lstStyle>
            <a:lvl1pPr algn="ctr">
              <a:defRPr sz="45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195970D7-149E-45A6-B5BE-97564380AD1C}" type="datetime1">
              <a:rPr lang="en-US" smtClean="0">
                <a:solidFill>
                  <a:srgbClr val="D4D2D0"/>
                </a:solidFill>
              </a:rPr>
              <a:pPr/>
              <a:t>10/25/2025</a:t>
            </a:fld>
            <a:endParaRPr lang="en-US">
              <a:solidFill>
                <a:srgbClr val="D4D2D0"/>
              </a:solidFill>
            </a:endParaRPr>
          </a:p>
        </p:txBody>
      </p:sp>
      <p:sp>
        <p:nvSpPr>
          <p:cNvPr id="5" name="מציין מיקום של כותרת תחתונה 4"/>
          <p:cNvSpPr>
            <a:spLocks noGrp="1"/>
          </p:cNvSpPr>
          <p:nvPr>
            <p:ph type="ftr" sz="quarter" idx="11"/>
          </p:nvPr>
        </p:nvSpPr>
        <p:spPr/>
        <p:txBody>
          <a:bodyPr/>
          <a:lstStyle/>
          <a:p>
            <a:r>
              <a:rPr lang="he-IL">
                <a:solidFill>
                  <a:srgbClr val="D4D2D0"/>
                </a:solidFill>
              </a:rPr>
              <a:t>סטטוס מאי 2018, תשע"ח</a:t>
            </a:r>
            <a:endParaRPr lang="en-US">
              <a:solidFill>
                <a:srgbClr val="D4D2D0"/>
              </a:solidFill>
            </a:endParaRPr>
          </a:p>
        </p:txBody>
      </p:sp>
      <p:sp>
        <p:nvSpPr>
          <p:cNvPr id="6" name="מציין מיקום של מספר שקופית 5"/>
          <p:cNvSpPr>
            <a:spLocks noGrp="1"/>
          </p:cNvSpPr>
          <p:nvPr>
            <p:ph type="sldNum" sz="quarter" idx="12"/>
          </p:nvPr>
        </p:nvSpPr>
        <p:spPr/>
        <p:txBody>
          <a:bodyPr/>
          <a:lstStyle/>
          <a:p>
            <a:fld id="{E356285D-0A27-4122-BC58-94467BFCC504}" type="slidenum">
              <a:rPr lang="en-US" smtClean="0"/>
              <a:pPr/>
              <a:t>‹#›</a:t>
            </a:fld>
            <a:endParaRPr lang="en-US"/>
          </a:p>
        </p:txBody>
      </p:sp>
      <p:pic>
        <p:nvPicPr>
          <p:cNvPr id="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04507" y="493014"/>
            <a:ext cx="1392986" cy="1679447"/>
          </a:xfrm>
          <a:prstGeom prst="rect">
            <a:avLst/>
          </a:prstGeom>
          <a:noFill/>
          <a:ln w="76200">
            <a:solidFill>
              <a:schemeClr val="accent6">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17517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66CCC7E8-F45C-4C74-A44B-46B27CEBB02F}" type="datetime1">
              <a:rPr lang="en-US" smtClean="0">
                <a:solidFill>
                  <a:srgbClr val="3B3B3B"/>
                </a:solidFill>
              </a:rPr>
              <a:pPr/>
              <a:t>10/25/2025</a:t>
            </a:fld>
            <a:endParaRPr lang="en-US">
              <a:solidFill>
                <a:srgbClr val="3B3B3B"/>
              </a:solidFill>
            </a:endParaRPr>
          </a:p>
        </p:txBody>
      </p:sp>
      <p:sp>
        <p:nvSpPr>
          <p:cNvPr id="5" name="מציין מיקום של כותרת תחתונה 4"/>
          <p:cNvSpPr>
            <a:spLocks noGrp="1"/>
          </p:cNvSpPr>
          <p:nvPr>
            <p:ph type="ftr" sz="quarter" idx="11"/>
          </p:nvPr>
        </p:nvSpPr>
        <p:spPr/>
        <p:txBody>
          <a:bodyPr/>
          <a:lstStyle/>
          <a:p>
            <a:r>
              <a:rPr lang="he-IL">
                <a:solidFill>
                  <a:srgbClr val="3B3B3B"/>
                </a:solidFill>
              </a:rPr>
              <a:t>סטטוס מאי 2018, תשע"ח</a:t>
            </a:r>
            <a:endParaRPr lang="en-US">
              <a:solidFill>
                <a:srgbClr val="3B3B3B"/>
              </a:solidFill>
            </a:endParaRPr>
          </a:p>
        </p:txBody>
      </p:sp>
      <p:sp>
        <p:nvSpPr>
          <p:cNvPr id="6" name="מציין מיקום של מספר שקופית 5"/>
          <p:cNvSpPr>
            <a:spLocks noGrp="1"/>
          </p:cNvSpPr>
          <p:nvPr>
            <p:ph type="sldNum" sz="quarter" idx="12"/>
          </p:nvPr>
        </p:nvSpPr>
        <p:spPr/>
        <p:txBody>
          <a:bodyPr/>
          <a:lstStyle/>
          <a:p>
            <a:fld id="{E356285D-0A27-4122-BC58-94467BFCC504}" type="slidenum">
              <a:rPr lang="en-US" smtClean="0">
                <a:solidFill>
                  <a:srgbClr val="3B3B3B"/>
                </a:solidFill>
              </a:rPr>
              <a:pPr/>
              <a:t>‹#›</a:t>
            </a:fld>
            <a:endParaRPr lang="en-US">
              <a:solidFill>
                <a:srgbClr val="3B3B3B"/>
              </a:solidFill>
            </a:endParaRPr>
          </a:p>
        </p:txBody>
      </p:sp>
    </p:spTree>
    <p:extLst>
      <p:ext uri="{BB962C8B-B14F-4D97-AF65-F5344CB8AC3E}">
        <p14:creationId xmlns:p14="http://schemas.microsoft.com/office/powerpoint/2010/main" val="4162717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543675" y="365125"/>
            <a:ext cx="1971675"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628650" y="365125"/>
            <a:ext cx="5800725" cy="5811838"/>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EB283262-1143-405D-8514-594B06555F2E}" type="datetime1">
              <a:rPr lang="en-US" smtClean="0">
                <a:solidFill>
                  <a:srgbClr val="3B3B3B"/>
                </a:solidFill>
              </a:rPr>
              <a:pPr/>
              <a:t>10/25/2025</a:t>
            </a:fld>
            <a:endParaRPr lang="en-US">
              <a:solidFill>
                <a:srgbClr val="3B3B3B"/>
              </a:solidFill>
            </a:endParaRPr>
          </a:p>
        </p:txBody>
      </p:sp>
      <p:sp>
        <p:nvSpPr>
          <p:cNvPr id="5" name="מציין מיקום של כותרת תחתונה 4"/>
          <p:cNvSpPr>
            <a:spLocks noGrp="1"/>
          </p:cNvSpPr>
          <p:nvPr>
            <p:ph type="ftr" sz="quarter" idx="11"/>
          </p:nvPr>
        </p:nvSpPr>
        <p:spPr/>
        <p:txBody>
          <a:bodyPr/>
          <a:lstStyle/>
          <a:p>
            <a:r>
              <a:rPr lang="he-IL">
                <a:solidFill>
                  <a:srgbClr val="3B3B3B"/>
                </a:solidFill>
              </a:rPr>
              <a:t>סטטוס מאי 2018, תשע"ח</a:t>
            </a:r>
            <a:endParaRPr lang="en-US">
              <a:solidFill>
                <a:srgbClr val="3B3B3B"/>
              </a:solidFill>
            </a:endParaRPr>
          </a:p>
        </p:txBody>
      </p:sp>
      <p:sp>
        <p:nvSpPr>
          <p:cNvPr id="6" name="מציין מיקום של מספר שקופית 5"/>
          <p:cNvSpPr>
            <a:spLocks noGrp="1"/>
          </p:cNvSpPr>
          <p:nvPr>
            <p:ph type="sldNum" sz="quarter" idx="12"/>
          </p:nvPr>
        </p:nvSpPr>
        <p:spPr/>
        <p:txBody>
          <a:bodyPr/>
          <a:lstStyle/>
          <a:p>
            <a:fld id="{E356285D-0A27-4122-BC58-94467BFCC504}" type="slidenum">
              <a:rPr lang="en-US" smtClean="0">
                <a:solidFill>
                  <a:srgbClr val="D4D2D0"/>
                </a:solidFill>
              </a:rPr>
              <a:pPr/>
              <a:t>‹#›</a:t>
            </a:fld>
            <a:endParaRPr lang="en-US">
              <a:solidFill>
                <a:srgbClr val="D4D2D0"/>
              </a:solidFill>
            </a:endParaRPr>
          </a:p>
        </p:txBody>
      </p:sp>
    </p:spTree>
    <p:extLst>
      <p:ext uri="{BB962C8B-B14F-4D97-AF65-F5344CB8AC3E}">
        <p14:creationId xmlns:p14="http://schemas.microsoft.com/office/powerpoint/2010/main" val="1424274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כותרת ותוכן">
    <p:spTree>
      <p:nvGrpSpPr>
        <p:cNvPr id="1" name=""/>
        <p:cNvGrpSpPr/>
        <p:nvPr/>
      </p:nvGrpSpPr>
      <p:grpSpPr>
        <a:xfrm>
          <a:off x="0" y="0"/>
          <a:ext cx="0" cy="0"/>
          <a:chOff x="0" y="0"/>
          <a:chExt cx="0" cy="0"/>
        </a:xfrm>
      </p:grpSpPr>
      <p:sp>
        <p:nvSpPr>
          <p:cNvPr id="4" name="מציין מיקום של תאריך 3"/>
          <p:cNvSpPr>
            <a:spLocks noGrp="1"/>
          </p:cNvSpPr>
          <p:nvPr>
            <p:ph type="dt" sz="half" idx="10"/>
          </p:nvPr>
        </p:nvSpPr>
        <p:spPr/>
        <p:txBody>
          <a:bodyPr/>
          <a:lstStyle/>
          <a:p>
            <a:fld id="{C0137CB7-3A9A-44C7-A10C-DFA5ABB86DC5}" type="datetime1">
              <a:rPr lang="en-US" smtClean="0">
                <a:solidFill>
                  <a:prstClr val="black">
                    <a:tint val="75000"/>
                  </a:prstClr>
                </a:solidFill>
              </a:rPr>
              <a:pPr/>
              <a:t>10/25/2025</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r>
              <a:rPr lang="he-IL">
                <a:solidFill>
                  <a:prstClr val="black">
                    <a:tint val="75000"/>
                  </a:prstClr>
                </a:solidFill>
              </a:rPr>
              <a:t>סטטוס מאי 2018, תשע"ח</a:t>
            </a:r>
          </a:p>
        </p:txBody>
      </p:sp>
      <p:sp>
        <p:nvSpPr>
          <p:cNvPr id="6" name="מציין מיקום של מספר שקופית 5"/>
          <p:cNvSpPr>
            <a:spLocks noGrp="1"/>
          </p:cNvSpPr>
          <p:nvPr>
            <p:ph type="sldNum" sz="quarter" idx="12"/>
          </p:nvPr>
        </p:nvSpPr>
        <p:spPr/>
        <p:txBody>
          <a:bodyPr/>
          <a:lstStyle/>
          <a:p>
            <a:fld id="{811542B1-998D-488D-83A8-8C19A558B37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188028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15A45A03-64C9-4AF4-B772-3517ADAE49F1}" type="datetime1">
              <a:rPr lang="en-US" smtClean="0">
                <a:solidFill>
                  <a:srgbClr val="3B3B3B"/>
                </a:solidFill>
              </a:rPr>
              <a:pPr/>
              <a:t>10/25/2025</a:t>
            </a:fld>
            <a:endParaRPr lang="en-US">
              <a:solidFill>
                <a:srgbClr val="3B3B3B"/>
              </a:solidFill>
            </a:endParaRPr>
          </a:p>
        </p:txBody>
      </p:sp>
      <p:sp>
        <p:nvSpPr>
          <p:cNvPr id="5" name="מציין מיקום של כותרת תחתונה 4"/>
          <p:cNvSpPr>
            <a:spLocks noGrp="1"/>
          </p:cNvSpPr>
          <p:nvPr>
            <p:ph type="ftr" sz="quarter" idx="11"/>
          </p:nvPr>
        </p:nvSpPr>
        <p:spPr/>
        <p:txBody>
          <a:bodyPr/>
          <a:lstStyle/>
          <a:p>
            <a:r>
              <a:rPr lang="he-IL">
                <a:solidFill>
                  <a:srgbClr val="3B3B3B"/>
                </a:solidFill>
              </a:rPr>
              <a:t>סטטוס מאי 2018, תשע"ח</a:t>
            </a:r>
            <a:endParaRPr lang="en-US">
              <a:solidFill>
                <a:srgbClr val="3B3B3B"/>
              </a:solidFill>
            </a:endParaRPr>
          </a:p>
        </p:txBody>
      </p:sp>
      <p:sp>
        <p:nvSpPr>
          <p:cNvPr id="6" name="מציין מיקום של מספר שקופית 5"/>
          <p:cNvSpPr>
            <a:spLocks noGrp="1"/>
          </p:cNvSpPr>
          <p:nvPr>
            <p:ph type="sldNum" sz="quarter" idx="12"/>
          </p:nvPr>
        </p:nvSpPr>
        <p:spPr/>
        <p:txBody>
          <a:bodyPr/>
          <a:lstStyle/>
          <a:p>
            <a:fld id="{E356285D-0A27-4122-BC58-94467BFCC504}" type="slidenum">
              <a:rPr lang="en-US" smtClean="0">
                <a:solidFill>
                  <a:srgbClr val="3B3B3B"/>
                </a:solidFill>
              </a:rPr>
              <a:pPr/>
              <a:t>‹#›</a:t>
            </a:fld>
            <a:endParaRPr lang="en-US">
              <a:solidFill>
                <a:srgbClr val="3B3B3B"/>
              </a:solidFill>
            </a:endParaRPr>
          </a:p>
        </p:txBody>
      </p:sp>
    </p:spTree>
    <p:extLst>
      <p:ext uri="{BB962C8B-B14F-4D97-AF65-F5344CB8AC3E}">
        <p14:creationId xmlns:p14="http://schemas.microsoft.com/office/powerpoint/2010/main" val="157902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623888" y="1709739"/>
            <a:ext cx="7886700" cy="2852737"/>
          </a:xfrm>
        </p:spPr>
        <p:txBody>
          <a:bodyPr anchor="b"/>
          <a:lstStyle>
            <a:lvl1pPr>
              <a:defRPr sz="45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he-IL"/>
              <a:t>ערוך סגנונות טקסט של תבנית בסיס</a:t>
            </a:r>
          </a:p>
        </p:txBody>
      </p:sp>
      <p:sp>
        <p:nvSpPr>
          <p:cNvPr id="4" name="מציין מיקום של תאריך 3"/>
          <p:cNvSpPr>
            <a:spLocks noGrp="1"/>
          </p:cNvSpPr>
          <p:nvPr>
            <p:ph type="dt" sz="half" idx="10"/>
          </p:nvPr>
        </p:nvSpPr>
        <p:spPr/>
        <p:txBody>
          <a:bodyPr/>
          <a:lstStyle/>
          <a:p>
            <a:fld id="{F41F63C9-BDE6-47B3-889F-D554647BB59F}" type="datetime1">
              <a:rPr lang="en-US" smtClean="0"/>
              <a:pPr/>
              <a:t>10/25/2025</a:t>
            </a:fld>
            <a:endParaRPr lang="en-US"/>
          </a:p>
        </p:txBody>
      </p:sp>
      <p:sp>
        <p:nvSpPr>
          <p:cNvPr id="5" name="מציין מיקום של כותרת תחתונה 4"/>
          <p:cNvSpPr>
            <a:spLocks noGrp="1"/>
          </p:cNvSpPr>
          <p:nvPr>
            <p:ph type="ftr" sz="quarter" idx="11"/>
          </p:nvPr>
        </p:nvSpPr>
        <p:spPr/>
        <p:txBody>
          <a:bodyPr/>
          <a:lstStyle/>
          <a:p>
            <a:r>
              <a:rPr lang="he-IL"/>
              <a:t>סטטוס מאי 2018, תשע"ח</a:t>
            </a:r>
            <a:endParaRPr lang="en-US"/>
          </a:p>
        </p:txBody>
      </p:sp>
      <p:sp>
        <p:nvSpPr>
          <p:cNvPr id="6" name="מציין מיקום של מספר שקופית 5"/>
          <p:cNvSpPr>
            <a:spLocks noGrp="1"/>
          </p:cNvSpPr>
          <p:nvPr>
            <p:ph type="sldNum" sz="quarter" idx="12"/>
          </p:nvPr>
        </p:nvSpPr>
        <p:spPr/>
        <p:txBody>
          <a:bodyPr/>
          <a:lstStyle/>
          <a:p>
            <a:fld id="{E356285D-0A27-4122-BC58-94467BFCC504}" type="slidenum">
              <a:rPr lang="en-US" smtClean="0">
                <a:solidFill>
                  <a:srgbClr val="D4D2D0"/>
                </a:solidFill>
              </a:rPr>
              <a:pPr/>
              <a:t>‹#›</a:t>
            </a:fld>
            <a:endParaRPr lang="en-US">
              <a:solidFill>
                <a:srgbClr val="D4D2D0"/>
              </a:solidFill>
            </a:endParaRPr>
          </a:p>
        </p:txBody>
      </p:sp>
    </p:spTree>
    <p:extLst>
      <p:ext uri="{BB962C8B-B14F-4D97-AF65-F5344CB8AC3E}">
        <p14:creationId xmlns:p14="http://schemas.microsoft.com/office/powerpoint/2010/main" val="2914138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628650" y="1825625"/>
            <a:ext cx="38862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29150" y="1825625"/>
            <a:ext cx="38862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3719A830-94E2-41F6-86F5-5089F0CEC9C1}" type="datetime1">
              <a:rPr lang="en-US" smtClean="0">
                <a:solidFill>
                  <a:srgbClr val="3B3B3B"/>
                </a:solidFill>
              </a:rPr>
              <a:pPr/>
              <a:t>10/25/2025</a:t>
            </a:fld>
            <a:endParaRPr lang="en-US">
              <a:solidFill>
                <a:srgbClr val="3B3B3B"/>
              </a:solidFill>
            </a:endParaRPr>
          </a:p>
        </p:txBody>
      </p:sp>
      <p:sp>
        <p:nvSpPr>
          <p:cNvPr id="6" name="מציין מיקום של כותרת תחתונה 5"/>
          <p:cNvSpPr>
            <a:spLocks noGrp="1"/>
          </p:cNvSpPr>
          <p:nvPr>
            <p:ph type="ftr" sz="quarter" idx="11"/>
          </p:nvPr>
        </p:nvSpPr>
        <p:spPr/>
        <p:txBody>
          <a:bodyPr/>
          <a:lstStyle/>
          <a:p>
            <a:r>
              <a:rPr lang="he-IL">
                <a:solidFill>
                  <a:srgbClr val="3B3B3B"/>
                </a:solidFill>
              </a:rPr>
              <a:t>סטטוס מאי 2018, תשע"ח</a:t>
            </a:r>
            <a:endParaRPr lang="en-US">
              <a:solidFill>
                <a:srgbClr val="3B3B3B"/>
              </a:solidFill>
            </a:endParaRPr>
          </a:p>
        </p:txBody>
      </p:sp>
      <p:sp>
        <p:nvSpPr>
          <p:cNvPr id="7" name="מציין מיקום של מספר שקופית 6"/>
          <p:cNvSpPr>
            <a:spLocks noGrp="1"/>
          </p:cNvSpPr>
          <p:nvPr>
            <p:ph type="sldNum" sz="quarter" idx="12"/>
          </p:nvPr>
        </p:nvSpPr>
        <p:spPr/>
        <p:txBody>
          <a:bodyPr/>
          <a:lstStyle/>
          <a:p>
            <a:fld id="{E356285D-0A27-4122-BC58-94467BFCC504}" type="slidenum">
              <a:rPr lang="en-US" smtClean="0">
                <a:solidFill>
                  <a:srgbClr val="3B3B3B"/>
                </a:solidFill>
              </a:rPr>
              <a:pPr/>
              <a:t>‹#›</a:t>
            </a:fld>
            <a:endParaRPr lang="en-US">
              <a:solidFill>
                <a:srgbClr val="3B3B3B"/>
              </a:solidFill>
            </a:endParaRPr>
          </a:p>
        </p:txBody>
      </p:sp>
    </p:spTree>
    <p:extLst>
      <p:ext uri="{BB962C8B-B14F-4D97-AF65-F5344CB8AC3E}">
        <p14:creationId xmlns:p14="http://schemas.microsoft.com/office/powerpoint/2010/main" val="3624242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365126"/>
            <a:ext cx="78867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ערוך סגנונות טקסט של תבנית בסיס</a:t>
            </a:r>
          </a:p>
        </p:txBody>
      </p:sp>
      <p:sp>
        <p:nvSpPr>
          <p:cNvPr id="4" name="מציין מיקום תוכן 3"/>
          <p:cNvSpPr>
            <a:spLocks noGrp="1"/>
          </p:cNvSpPr>
          <p:nvPr>
            <p:ph sz="half" idx="2"/>
          </p:nvPr>
        </p:nvSpPr>
        <p:spPr>
          <a:xfrm>
            <a:off x="629842" y="2505075"/>
            <a:ext cx="3868340"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ערוך סגנונות טקסט של תבנית בסיס</a:t>
            </a:r>
          </a:p>
        </p:txBody>
      </p:sp>
      <p:sp>
        <p:nvSpPr>
          <p:cNvPr id="6" name="מציין מיקום תוכן 5"/>
          <p:cNvSpPr>
            <a:spLocks noGrp="1"/>
          </p:cNvSpPr>
          <p:nvPr>
            <p:ph sz="quarter" idx="4"/>
          </p:nvPr>
        </p:nvSpPr>
        <p:spPr>
          <a:xfrm>
            <a:off x="4629150" y="2505075"/>
            <a:ext cx="3887391"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FDD6082C-CDC4-41BE-9C80-95ED1EE7DC7C}" type="datetime1">
              <a:rPr lang="en-US" smtClean="0">
                <a:solidFill>
                  <a:srgbClr val="3B3B3B"/>
                </a:solidFill>
              </a:rPr>
              <a:pPr/>
              <a:t>10/25/2025</a:t>
            </a:fld>
            <a:endParaRPr lang="en-US">
              <a:solidFill>
                <a:srgbClr val="3B3B3B"/>
              </a:solidFill>
            </a:endParaRPr>
          </a:p>
        </p:txBody>
      </p:sp>
      <p:sp>
        <p:nvSpPr>
          <p:cNvPr id="8" name="מציין מיקום של כותרת תחתונה 7"/>
          <p:cNvSpPr>
            <a:spLocks noGrp="1"/>
          </p:cNvSpPr>
          <p:nvPr>
            <p:ph type="ftr" sz="quarter" idx="11"/>
          </p:nvPr>
        </p:nvSpPr>
        <p:spPr/>
        <p:txBody>
          <a:bodyPr/>
          <a:lstStyle/>
          <a:p>
            <a:r>
              <a:rPr lang="he-IL">
                <a:solidFill>
                  <a:srgbClr val="3B3B3B"/>
                </a:solidFill>
              </a:rPr>
              <a:t>סטטוס מאי 2018, תשע"ח</a:t>
            </a:r>
            <a:endParaRPr lang="en-US">
              <a:solidFill>
                <a:srgbClr val="3B3B3B"/>
              </a:solidFill>
            </a:endParaRPr>
          </a:p>
        </p:txBody>
      </p:sp>
      <p:sp>
        <p:nvSpPr>
          <p:cNvPr id="9" name="מציין מיקום של מספר שקופית 8"/>
          <p:cNvSpPr>
            <a:spLocks noGrp="1"/>
          </p:cNvSpPr>
          <p:nvPr>
            <p:ph type="sldNum" sz="quarter" idx="12"/>
          </p:nvPr>
        </p:nvSpPr>
        <p:spPr/>
        <p:txBody>
          <a:bodyPr/>
          <a:lstStyle/>
          <a:p>
            <a:fld id="{E356285D-0A27-4122-BC58-94467BFCC504}" type="slidenum">
              <a:rPr lang="en-US" smtClean="0">
                <a:solidFill>
                  <a:srgbClr val="3B3B3B"/>
                </a:solidFill>
              </a:rPr>
              <a:pPr/>
              <a:t>‹#›</a:t>
            </a:fld>
            <a:endParaRPr lang="en-US">
              <a:solidFill>
                <a:srgbClr val="3B3B3B"/>
              </a:solidFill>
            </a:endParaRPr>
          </a:p>
        </p:txBody>
      </p:sp>
    </p:spTree>
    <p:extLst>
      <p:ext uri="{BB962C8B-B14F-4D97-AF65-F5344CB8AC3E}">
        <p14:creationId xmlns:p14="http://schemas.microsoft.com/office/powerpoint/2010/main" val="3160708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6A0E93CE-4123-4D8A-8197-55DA30872928}" type="datetime1">
              <a:rPr lang="en-US" smtClean="0">
                <a:solidFill>
                  <a:srgbClr val="3B3B3B"/>
                </a:solidFill>
              </a:rPr>
              <a:pPr/>
              <a:t>10/25/2025</a:t>
            </a:fld>
            <a:endParaRPr lang="en-US">
              <a:solidFill>
                <a:srgbClr val="3B3B3B"/>
              </a:solidFill>
            </a:endParaRPr>
          </a:p>
        </p:txBody>
      </p:sp>
      <p:sp>
        <p:nvSpPr>
          <p:cNvPr id="4" name="מציין מיקום של כותרת תחתונה 3"/>
          <p:cNvSpPr>
            <a:spLocks noGrp="1"/>
          </p:cNvSpPr>
          <p:nvPr>
            <p:ph type="ftr" sz="quarter" idx="11"/>
          </p:nvPr>
        </p:nvSpPr>
        <p:spPr/>
        <p:txBody>
          <a:bodyPr/>
          <a:lstStyle/>
          <a:p>
            <a:r>
              <a:rPr lang="he-IL">
                <a:solidFill>
                  <a:srgbClr val="3B3B3B"/>
                </a:solidFill>
              </a:rPr>
              <a:t>סטטוס מאי 2018, תשע"ח</a:t>
            </a:r>
            <a:endParaRPr lang="en-US">
              <a:solidFill>
                <a:srgbClr val="3B3B3B"/>
              </a:solidFill>
            </a:endParaRPr>
          </a:p>
        </p:txBody>
      </p:sp>
      <p:sp>
        <p:nvSpPr>
          <p:cNvPr id="5" name="מציין מיקום של מספר שקופית 4"/>
          <p:cNvSpPr>
            <a:spLocks noGrp="1"/>
          </p:cNvSpPr>
          <p:nvPr>
            <p:ph type="sldNum" sz="quarter" idx="12"/>
          </p:nvPr>
        </p:nvSpPr>
        <p:spPr/>
        <p:txBody>
          <a:bodyPr/>
          <a:lstStyle/>
          <a:p>
            <a:fld id="{E356285D-0A27-4122-BC58-94467BFCC504}" type="slidenum">
              <a:rPr lang="en-US" smtClean="0">
                <a:solidFill>
                  <a:srgbClr val="3B3B3B"/>
                </a:solidFill>
              </a:rPr>
              <a:pPr/>
              <a:t>‹#›</a:t>
            </a:fld>
            <a:endParaRPr lang="en-US">
              <a:solidFill>
                <a:srgbClr val="3B3B3B"/>
              </a:solidFill>
            </a:endParaRPr>
          </a:p>
        </p:txBody>
      </p:sp>
    </p:spTree>
    <p:extLst>
      <p:ext uri="{BB962C8B-B14F-4D97-AF65-F5344CB8AC3E}">
        <p14:creationId xmlns:p14="http://schemas.microsoft.com/office/powerpoint/2010/main" val="782302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B6CB961A-0BE4-4689-82C9-AFD1F936A755}" type="datetime1">
              <a:rPr lang="en-US" smtClean="0">
                <a:solidFill>
                  <a:srgbClr val="3B3B3B"/>
                </a:solidFill>
              </a:rPr>
              <a:pPr/>
              <a:t>10/25/2025</a:t>
            </a:fld>
            <a:endParaRPr lang="en-US">
              <a:solidFill>
                <a:srgbClr val="3B3B3B"/>
              </a:solidFill>
            </a:endParaRPr>
          </a:p>
        </p:txBody>
      </p:sp>
      <p:sp>
        <p:nvSpPr>
          <p:cNvPr id="3" name="מציין מיקום של כותרת תחתונה 2"/>
          <p:cNvSpPr>
            <a:spLocks noGrp="1"/>
          </p:cNvSpPr>
          <p:nvPr>
            <p:ph type="ftr" sz="quarter" idx="11"/>
          </p:nvPr>
        </p:nvSpPr>
        <p:spPr/>
        <p:txBody>
          <a:bodyPr/>
          <a:lstStyle/>
          <a:p>
            <a:r>
              <a:rPr lang="he-IL">
                <a:solidFill>
                  <a:srgbClr val="3B3B3B"/>
                </a:solidFill>
              </a:rPr>
              <a:t>סטטוס מאי 2018, תשע"ח</a:t>
            </a:r>
            <a:endParaRPr lang="en-US">
              <a:solidFill>
                <a:srgbClr val="3B3B3B"/>
              </a:solidFill>
            </a:endParaRPr>
          </a:p>
        </p:txBody>
      </p:sp>
      <p:sp>
        <p:nvSpPr>
          <p:cNvPr id="4" name="מציין מיקום של מספר שקופית 3"/>
          <p:cNvSpPr>
            <a:spLocks noGrp="1"/>
          </p:cNvSpPr>
          <p:nvPr>
            <p:ph type="sldNum" sz="quarter" idx="12"/>
          </p:nvPr>
        </p:nvSpPr>
        <p:spPr/>
        <p:txBody>
          <a:bodyPr/>
          <a:lstStyle/>
          <a:p>
            <a:fld id="{E356285D-0A27-4122-BC58-94467BFCC504}" type="slidenum">
              <a:rPr lang="en-US" smtClean="0">
                <a:solidFill>
                  <a:srgbClr val="3B3B3B"/>
                </a:solidFill>
              </a:rPr>
              <a:pPr/>
              <a:t>‹#›</a:t>
            </a:fld>
            <a:endParaRPr lang="en-US">
              <a:solidFill>
                <a:srgbClr val="3B3B3B"/>
              </a:solidFill>
            </a:endParaRPr>
          </a:p>
        </p:txBody>
      </p:sp>
    </p:spTree>
    <p:extLst>
      <p:ext uri="{BB962C8B-B14F-4D97-AF65-F5344CB8AC3E}">
        <p14:creationId xmlns:p14="http://schemas.microsoft.com/office/powerpoint/2010/main" val="3933588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457200"/>
            <a:ext cx="2949178" cy="1600200"/>
          </a:xfrm>
        </p:spPr>
        <p:txBody>
          <a:bodyPr anchor="b"/>
          <a:lstStyle>
            <a:lvl1pPr>
              <a:defRPr sz="2400"/>
            </a:lvl1pPr>
          </a:lstStyle>
          <a:p>
            <a:r>
              <a:rPr lang="he-IL"/>
              <a:t>לחץ כדי לערוך סגנון כותרת של תבנית בסיס</a:t>
            </a:r>
          </a:p>
        </p:txBody>
      </p:sp>
      <p:sp>
        <p:nvSpPr>
          <p:cNvPr id="3" name="מציין מיקום תוכן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a:t>ערוך סגנונות טקסט של תבנית בסיס</a:t>
            </a:r>
          </a:p>
        </p:txBody>
      </p:sp>
      <p:sp>
        <p:nvSpPr>
          <p:cNvPr id="5" name="מציין מיקום של תאריך 4"/>
          <p:cNvSpPr>
            <a:spLocks noGrp="1"/>
          </p:cNvSpPr>
          <p:nvPr>
            <p:ph type="dt" sz="half" idx="10"/>
          </p:nvPr>
        </p:nvSpPr>
        <p:spPr/>
        <p:txBody>
          <a:bodyPr/>
          <a:lstStyle/>
          <a:p>
            <a:fld id="{06031A66-06FE-4F75-B7F6-1C92F4A802B2}" type="datetime1">
              <a:rPr lang="en-US" smtClean="0">
                <a:solidFill>
                  <a:srgbClr val="3B3B3B"/>
                </a:solidFill>
              </a:rPr>
              <a:pPr/>
              <a:t>10/25/2025</a:t>
            </a:fld>
            <a:endParaRPr lang="en-US">
              <a:solidFill>
                <a:srgbClr val="3B3B3B"/>
              </a:solidFill>
            </a:endParaRPr>
          </a:p>
        </p:txBody>
      </p:sp>
      <p:sp>
        <p:nvSpPr>
          <p:cNvPr id="6" name="מציין מיקום של כותרת תחתונה 5"/>
          <p:cNvSpPr>
            <a:spLocks noGrp="1"/>
          </p:cNvSpPr>
          <p:nvPr>
            <p:ph type="ftr" sz="quarter" idx="11"/>
          </p:nvPr>
        </p:nvSpPr>
        <p:spPr/>
        <p:txBody>
          <a:bodyPr/>
          <a:lstStyle/>
          <a:p>
            <a:r>
              <a:rPr lang="he-IL">
                <a:solidFill>
                  <a:srgbClr val="3B3B3B"/>
                </a:solidFill>
              </a:rPr>
              <a:t>סטטוס מאי 2018, תשע"ח</a:t>
            </a:r>
            <a:endParaRPr lang="en-US">
              <a:solidFill>
                <a:srgbClr val="3B3B3B"/>
              </a:solidFill>
            </a:endParaRPr>
          </a:p>
        </p:txBody>
      </p:sp>
      <p:sp>
        <p:nvSpPr>
          <p:cNvPr id="7" name="מציין מיקום של מספר שקופית 6"/>
          <p:cNvSpPr>
            <a:spLocks noGrp="1"/>
          </p:cNvSpPr>
          <p:nvPr>
            <p:ph type="sldNum" sz="quarter" idx="12"/>
          </p:nvPr>
        </p:nvSpPr>
        <p:spPr/>
        <p:txBody>
          <a:bodyPr/>
          <a:lstStyle/>
          <a:p>
            <a:fld id="{E356285D-0A27-4122-BC58-94467BFCC504}" type="slidenum">
              <a:rPr lang="en-US" smtClean="0"/>
              <a:pPr/>
              <a:t>‹#›</a:t>
            </a:fld>
            <a:endParaRPr lang="en-US"/>
          </a:p>
        </p:txBody>
      </p:sp>
    </p:spTree>
    <p:extLst>
      <p:ext uri="{BB962C8B-B14F-4D97-AF65-F5344CB8AC3E}">
        <p14:creationId xmlns:p14="http://schemas.microsoft.com/office/powerpoint/2010/main" val="23280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457200"/>
            <a:ext cx="2949178" cy="1600200"/>
          </a:xfrm>
        </p:spPr>
        <p:txBody>
          <a:bodyPr anchor="b"/>
          <a:lstStyle>
            <a:lvl1pPr>
              <a:defRPr sz="24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he-IL"/>
          </a:p>
        </p:txBody>
      </p:sp>
      <p:sp>
        <p:nvSpPr>
          <p:cNvPr id="4" name="מציין מיקום טקסט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a:t>ערוך סגנונות טקסט של תבנית בסיס</a:t>
            </a:r>
          </a:p>
        </p:txBody>
      </p:sp>
      <p:sp>
        <p:nvSpPr>
          <p:cNvPr id="5" name="מציין מיקום של תאריך 4"/>
          <p:cNvSpPr>
            <a:spLocks noGrp="1"/>
          </p:cNvSpPr>
          <p:nvPr>
            <p:ph type="dt" sz="half" idx="10"/>
          </p:nvPr>
        </p:nvSpPr>
        <p:spPr/>
        <p:txBody>
          <a:bodyPr/>
          <a:lstStyle/>
          <a:p>
            <a:fld id="{A61C115A-91DA-447B-99BD-A0623899000D}" type="datetime1">
              <a:rPr lang="en-US" smtClean="0">
                <a:solidFill>
                  <a:srgbClr val="D4D2D0"/>
                </a:solidFill>
              </a:rPr>
              <a:pPr/>
              <a:t>10/25/2025</a:t>
            </a:fld>
            <a:endParaRPr lang="en-US">
              <a:solidFill>
                <a:srgbClr val="D4D2D0"/>
              </a:solidFill>
            </a:endParaRPr>
          </a:p>
        </p:txBody>
      </p:sp>
      <p:sp>
        <p:nvSpPr>
          <p:cNvPr id="6" name="מציין מיקום של כותרת תחתונה 5"/>
          <p:cNvSpPr>
            <a:spLocks noGrp="1"/>
          </p:cNvSpPr>
          <p:nvPr>
            <p:ph type="ftr" sz="quarter" idx="11"/>
          </p:nvPr>
        </p:nvSpPr>
        <p:spPr/>
        <p:txBody>
          <a:bodyPr/>
          <a:lstStyle/>
          <a:p>
            <a:r>
              <a:rPr lang="he-IL">
                <a:solidFill>
                  <a:srgbClr val="D4D2D0"/>
                </a:solidFill>
              </a:rPr>
              <a:t>סטטוס מאי 2018, תשע"ח</a:t>
            </a:r>
            <a:endParaRPr lang="en-US">
              <a:solidFill>
                <a:srgbClr val="D4D2D0"/>
              </a:solidFill>
            </a:endParaRPr>
          </a:p>
        </p:txBody>
      </p:sp>
      <p:sp>
        <p:nvSpPr>
          <p:cNvPr id="7" name="מציין מיקום של מספר שקופית 6"/>
          <p:cNvSpPr>
            <a:spLocks noGrp="1"/>
          </p:cNvSpPr>
          <p:nvPr>
            <p:ph type="sldNum" sz="quarter" idx="12"/>
          </p:nvPr>
        </p:nvSpPr>
        <p:spPr/>
        <p:txBody>
          <a:bodyPr/>
          <a:lstStyle/>
          <a:p>
            <a:fld id="{E356285D-0A27-4122-BC58-94467BFCC504}" type="slidenum">
              <a:rPr lang="en-US" smtClean="0">
                <a:solidFill>
                  <a:srgbClr val="D4D2D0"/>
                </a:solidFill>
              </a:rPr>
              <a:pPr/>
              <a:t>‹#›</a:t>
            </a:fld>
            <a:endParaRPr lang="en-US">
              <a:solidFill>
                <a:srgbClr val="D4D2D0"/>
              </a:solidFill>
            </a:endParaRPr>
          </a:p>
        </p:txBody>
      </p:sp>
    </p:spTree>
    <p:extLst>
      <p:ext uri="{BB962C8B-B14F-4D97-AF65-F5344CB8AC3E}">
        <p14:creationId xmlns:p14="http://schemas.microsoft.com/office/powerpoint/2010/main" val="263988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28650" y="365126"/>
            <a:ext cx="78867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6457950" y="6356351"/>
            <a:ext cx="2057400" cy="365125"/>
          </a:xfrm>
          <a:prstGeom prst="rect">
            <a:avLst/>
          </a:prstGeom>
        </p:spPr>
        <p:txBody>
          <a:bodyPr vert="horz" lIns="91440" tIns="45720" rIns="91440" bIns="45720" rtlCol="1" anchor="ctr"/>
          <a:lstStyle>
            <a:lvl1pPr algn="r">
              <a:defRPr sz="900">
                <a:solidFill>
                  <a:schemeClr val="tx1">
                    <a:tint val="75000"/>
                  </a:schemeClr>
                </a:solidFill>
              </a:defRPr>
            </a:lvl1pPr>
          </a:lstStyle>
          <a:p>
            <a:pPr>
              <a:buClrTx/>
              <a:buFontTx/>
              <a:buNone/>
            </a:pPr>
            <a:fld id="{71635D72-33CC-4713-82ED-9770121328BE}" type="datetime1">
              <a:rPr lang="en-US" kern="1200" smtClean="0">
                <a:solidFill>
                  <a:srgbClr val="3B3B3B"/>
                </a:solidFill>
                <a:ea typeface="+mn-ea"/>
              </a:rPr>
              <a:pPr>
                <a:buClrTx/>
                <a:buFontTx/>
                <a:buNone/>
              </a:pPr>
              <a:t>10/25/2025</a:t>
            </a:fld>
            <a:endParaRPr lang="en-US" kern="1200">
              <a:solidFill>
                <a:srgbClr val="3B3B3B"/>
              </a:solidFill>
              <a:ea typeface="+mn-ea"/>
            </a:endParaRPr>
          </a:p>
        </p:txBody>
      </p:sp>
      <p:sp>
        <p:nvSpPr>
          <p:cNvPr id="5" name="מציין מיקום של כותרת תחתונה 4"/>
          <p:cNvSpPr>
            <a:spLocks noGrp="1"/>
          </p:cNvSpPr>
          <p:nvPr>
            <p:ph type="ftr" sz="quarter" idx="3"/>
          </p:nvPr>
        </p:nvSpPr>
        <p:spPr>
          <a:xfrm>
            <a:off x="3028950" y="6356351"/>
            <a:ext cx="3086100" cy="365125"/>
          </a:xfrm>
          <a:prstGeom prst="rect">
            <a:avLst/>
          </a:prstGeom>
        </p:spPr>
        <p:txBody>
          <a:bodyPr vert="horz" lIns="91440" tIns="45720" rIns="91440" bIns="45720" rtlCol="1" anchor="ctr"/>
          <a:lstStyle>
            <a:lvl1pPr algn="ctr">
              <a:defRPr sz="900">
                <a:solidFill>
                  <a:schemeClr val="tx1">
                    <a:tint val="75000"/>
                  </a:schemeClr>
                </a:solidFill>
              </a:defRPr>
            </a:lvl1pPr>
          </a:lstStyle>
          <a:p>
            <a:pPr>
              <a:buClrTx/>
              <a:buFontTx/>
              <a:buNone/>
            </a:pPr>
            <a:r>
              <a:rPr lang="he-IL" kern="1200">
                <a:solidFill>
                  <a:srgbClr val="3B3B3B"/>
                </a:solidFill>
                <a:ea typeface="+mn-ea"/>
              </a:rPr>
              <a:t>סטטוס דצמבר 2017</a:t>
            </a:r>
            <a:endParaRPr lang="en-US" kern="1200">
              <a:solidFill>
                <a:srgbClr val="3B3B3B"/>
              </a:solidFill>
              <a:ea typeface="+mn-ea"/>
            </a:endParaRPr>
          </a:p>
        </p:txBody>
      </p:sp>
      <p:sp>
        <p:nvSpPr>
          <p:cNvPr id="6" name="מציין מיקום של מספר שקופית 5"/>
          <p:cNvSpPr>
            <a:spLocks noGrp="1"/>
          </p:cNvSpPr>
          <p:nvPr>
            <p:ph type="sldNum" sz="quarter" idx="4"/>
          </p:nvPr>
        </p:nvSpPr>
        <p:spPr>
          <a:xfrm>
            <a:off x="628650" y="6356351"/>
            <a:ext cx="2057400" cy="365125"/>
          </a:xfrm>
          <a:prstGeom prst="rect">
            <a:avLst/>
          </a:prstGeom>
        </p:spPr>
        <p:txBody>
          <a:bodyPr vert="horz" lIns="91440" tIns="45720" rIns="91440" bIns="45720" rtlCol="1" anchor="ctr"/>
          <a:lstStyle>
            <a:lvl1pPr algn="l">
              <a:defRPr sz="900">
                <a:solidFill>
                  <a:schemeClr val="tx1">
                    <a:tint val="75000"/>
                  </a:schemeClr>
                </a:solidFill>
              </a:defRPr>
            </a:lvl1pPr>
          </a:lstStyle>
          <a:p>
            <a:pPr>
              <a:buClrTx/>
              <a:buFontTx/>
              <a:buNone/>
            </a:pPr>
            <a:fld id="{E356285D-0A27-4122-BC58-94467BFCC504}" type="slidenum">
              <a:rPr lang="en-US" kern="1200" smtClean="0">
                <a:solidFill>
                  <a:srgbClr val="3B3B3B"/>
                </a:solidFill>
                <a:ea typeface="+mn-ea"/>
              </a:rPr>
              <a:pPr>
                <a:buClrTx/>
                <a:buFontTx/>
                <a:buNone/>
              </a:pPr>
              <a:t>‹#›</a:t>
            </a:fld>
            <a:endParaRPr lang="en-US" kern="1200">
              <a:solidFill>
                <a:srgbClr val="3B3B3B"/>
              </a:solidFill>
              <a:ea typeface="+mn-ea"/>
            </a:endParaRPr>
          </a:p>
        </p:txBody>
      </p:sp>
    </p:spTree>
    <p:extLst>
      <p:ext uri="{BB962C8B-B14F-4D97-AF65-F5344CB8AC3E}">
        <p14:creationId xmlns:p14="http://schemas.microsoft.com/office/powerpoint/2010/main" val="58319574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08" r:id="rId12"/>
  </p:sldLayoutIdLst>
  <p:hf sldNum="0" hdr="0" ftr="0" dt="0"/>
  <p:txStyles>
    <p:titleStyle>
      <a:lvl1pPr algn="r"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he-IL"/>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fif"/><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JWy1Yo8JiAc"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jtR6HF3MQKw"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SbdAKnhHv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pxPEpCJl4J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zACyHq8pY4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766PcqfgCWw"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youtube.com/watch?v=H_c2MZkpCag"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mPdXKx74PB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1488;&#1512;&#1490;&#1493;&#1503;%20&#1497;&#1491;&#1497;&#1491;&#1497;%20&#1504;&#1499;&#1497;%20&#1510;&#1492;&#1524;&#1500;%20-%20&#1500;&#1508;&#1506;&#1502;&#1497;&#1501;,%20&#1490;&#1497;&#1489;&#1493;&#1512;%20&#1494;&#1493;%20&#1502;&#1513;&#1512;&#1492;%20&#1500;&#1499;&#1500;%20&#1492;&#1495;&#1497;&#1497;&#150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hyperlink" Target="https://www.youtube.com/watch?v=p57tRmuka4Q"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LoTEfg073rQ"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hyperlink" Target="https://13tv.co.il/item/entertainment/hatzinor/season-01/articles/r9w2n-90416850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psGR-F9faK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אתר ההתייעצויות של משרד החינוך"/>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0" name="TextBox 9"/>
          <p:cNvSpPr txBox="1"/>
          <p:nvPr/>
        </p:nvSpPr>
        <p:spPr>
          <a:xfrm>
            <a:off x="888274" y="1795874"/>
            <a:ext cx="7911147" cy="3293209"/>
          </a:xfrm>
          <a:prstGeom prst="rect">
            <a:avLst/>
          </a:prstGeom>
          <a:noFill/>
        </p:spPr>
        <p:txBody>
          <a:bodyPr wrap="square" rtlCol="1">
            <a:spAutoFit/>
          </a:bodyPr>
          <a:lstStyle/>
          <a:p>
            <a:pPr algn="ctr" rtl="1"/>
            <a:r>
              <a:rPr lang="he-IL" sz="4400" b="1" dirty="0">
                <a:solidFill>
                  <a:srgbClr val="0070C0"/>
                </a:solidFill>
                <a:latin typeface="Guttman Haim" panose="02010401010101010101" pitchFamily="2" charset="-79"/>
                <a:cs typeface="Guttman Haim" panose="02010401010101010101" pitchFamily="2" charset="-79"/>
              </a:rPr>
              <a:t>טקס יום הוקרה לפצועי צה"ל ולנפגעי פעולות איבה</a:t>
            </a:r>
          </a:p>
          <a:p>
            <a:pPr algn="ctr" rtl="1"/>
            <a:r>
              <a:rPr lang="he-IL" sz="4400" b="1" dirty="0">
                <a:solidFill>
                  <a:srgbClr val="0070C0"/>
                </a:solidFill>
                <a:latin typeface="Guttman Haim" panose="02010401010101010101" pitchFamily="2" charset="-79"/>
                <a:cs typeface="Guttman Haim" panose="02010401010101010101" pitchFamily="2" charset="-79"/>
              </a:rPr>
              <a:t>י"ז בכסלו 7.12.2025</a:t>
            </a:r>
          </a:p>
          <a:p>
            <a:pPr algn="ctr" rtl="1"/>
            <a:r>
              <a:rPr lang="he-IL" sz="2000" b="1" dirty="0">
                <a:solidFill>
                  <a:srgbClr val="0070C0"/>
                </a:solidFill>
                <a:latin typeface="Guttman Haim" panose="02010401010101010101" pitchFamily="2" charset="-79"/>
                <a:cs typeface="Guttman Haim" panose="02010401010101010101" pitchFamily="2" charset="-79"/>
              </a:rPr>
              <a:t> </a:t>
            </a:r>
          </a:p>
          <a:p>
            <a:pPr algn="ctr" rtl="1"/>
            <a:r>
              <a:rPr lang="he-IL" sz="2400" b="1" dirty="0">
                <a:solidFill>
                  <a:schemeClr val="tx1"/>
                </a:solidFill>
                <a:latin typeface="Guttman Haim" panose="02010401010101010101" pitchFamily="2" charset="-79"/>
                <a:cs typeface="Guttman Haim" panose="02010401010101010101" pitchFamily="2" charset="-79"/>
              </a:rPr>
              <a:t>ימי מלחמת חרבות ברזל</a:t>
            </a:r>
          </a:p>
          <a:p>
            <a:pPr algn="ctr"/>
            <a:r>
              <a:rPr lang="he-IL" sz="2400" b="1" dirty="0">
                <a:solidFill>
                  <a:schemeClr val="tx1"/>
                </a:solidFill>
                <a:latin typeface="Guttman Haim" panose="02010401010101010101" pitchFamily="2" charset="-79"/>
                <a:cs typeface="Guttman Haim" panose="02010401010101010101" pitchFamily="2" charset="-79"/>
              </a:rPr>
              <a:t>כסלו תשפ"ו</a:t>
            </a:r>
          </a:p>
        </p:txBody>
      </p:sp>
      <p:sp>
        <p:nvSpPr>
          <p:cNvPr id="7" name="TextBox 6"/>
          <p:cNvSpPr txBox="1"/>
          <p:nvPr/>
        </p:nvSpPr>
        <p:spPr>
          <a:xfrm>
            <a:off x="3225937" y="5077241"/>
            <a:ext cx="3475899" cy="769441"/>
          </a:xfrm>
          <a:prstGeom prst="rect">
            <a:avLst/>
          </a:prstGeom>
          <a:noFill/>
        </p:spPr>
        <p:txBody>
          <a:bodyPr wrap="square" rtlCol="1">
            <a:spAutoFit/>
          </a:bodyPr>
          <a:lstStyle/>
          <a:p>
            <a:pPr algn="ctr"/>
            <a:r>
              <a:rPr lang="he-IL" sz="4400" b="1" dirty="0">
                <a:latin typeface="Guttman Haim" panose="02010401010101010101" pitchFamily="2" charset="-79"/>
                <a:cs typeface="Guttman Haim" panose="02010401010101010101" pitchFamily="2" charset="-79"/>
              </a:rPr>
              <a:t>יחד ננצח!</a:t>
            </a:r>
          </a:p>
        </p:txBody>
      </p:sp>
      <p:pic>
        <p:nvPicPr>
          <p:cNvPr id="14" name="תמונה 13"/>
          <p:cNvPicPr>
            <a:picLocks noChangeAspect="1"/>
          </p:cNvPicPr>
          <p:nvPr/>
        </p:nvPicPr>
        <p:blipFill rotWithShape="1">
          <a:blip r:embed="rId3" cstate="print">
            <a:extLst>
              <a:ext uri="{28A0092B-C50C-407E-A947-70E740481C1C}">
                <a14:useLocalDpi xmlns:a14="http://schemas.microsoft.com/office/drawing/2010/main" val="0"/>
              </a:ext>
            </a:extLst>
          </a:blip>
          <a:srcRect t="81815"/>
          <a:stretch/>
        </p:blipFill>
        <p:spPr>
          <a:xfrm>
            <a:off x="1305511" y="5896341"/>
            <a:ext cx="6722206" cy="772051"/>
          </a:xfrm>
          <a:prstGeom prst="rect">
            <a:avLst/>
          </a:prstGeom>
        </p:spPr>
      </p:pic>
      <p:pic>
        <p:nvPicPr>
          <p:cNvPr id="15" name="תמונה 14">
            <a:extLst>
              <a:ext uri="{FF2B5EF4-FFF2-40B4-BE49-F238E27FC236}">
                <a16:creationId xmlns:a16="http://schemas.microsoft.com/office/drawing/2014/main" id="{A8F0D503-6318-4161-A008-16A63A4F9FAB}"/>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2301" y="6178023"/>
            <a:ext cx="683858" cy="298024"/>
          </a:xfrm>
          <a:prstGeom prst="rect">
            <a:avLst/>
          </a:prstGeom>
        </p:spPr>
      </p:pic>
      <p:pic>
        <p:nvPicPr>
          <p:cNvPr id="16" name="תמונה 15"/>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86201" y="6102006"/>
            <a:ext cx="496891" cy="450058"/>
          </a:xfrm>
          <a:prstGeom prst="rect">
            <a:avLst/>
          </a:prstGeom>
        </p:spPr>
      </p:pic>
      <p:pic>
        <p:nvPicPr>
          <p:cNvPr id="2" name="תמונה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9415" y="124135"/>
            <a:ext cx="1760311" cy="985774"/>
          </a:xfrm>
          <a:prstGeom prst="rect">
            <a:avLst/>
          </a:prstGeom>
        </p:spPr>
      </p:pic>
      <p:pic>
        <p:nvPicPr>
          <p:cNvPr id="9" name="תמונה 8" descr="תמונה שמכילה צילום מסך, טקסט, עיצוב גרפי, גרפיקה&#10;&#10;תוכן בינה מלאכותית גנרטיבית עשוי להיות שגוי.">
            <a:extLst>
              <a:ext uri="{FF2B5EF4-FFF2-40B4-BE49-F238E27FC236}">
                <a16:creationId xmlns:a16="http://schemas.microsoft.com/office/drawing/2014/main" id="{63B46A94-9998-42B8-2A89-6EAD76E4A34D}"/>
              </a:ext>
            </a:extLst>
          </p:cNvPr>
          <p:cNvPicPr>
            <a:picLocks noChangeAspect="1"/>
          </p:cNvPicPr>
          <p:nvPr/>
        </p:nvPicPr>
        <p:blipFill>
          <a:blip r:embed="rId7"/>
          <a:srcRect r="54109" b="68314"/>
          <a:stretch>
            <a:fillRect/>
          </a:stretch>
        </p:blipFill>
        <p:spPr>
          <a:xfrm>
            <a:off x="3461607" y="160338"/>
            <a:ext cx="3004557" cy="1166949"/>
          </a:xfrm>
          <a:prstGeom prst="rect">
            <a:avLst/>
          </a:prstGeom>
        </p:spPr>
      </p:pic>
    </p:spTree>
    <p:extLst>
      <p:ext uri="{BB962C8B-B14F-4D97-AF65-F5344CB8AC3E}">
        <p14:creationId xmlns:p14="http://schemas.microsoft.com/office/powerpoint/2010/main" val="2915119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1337395" y="1822490"/>
            <a:ext cx="7030398" cy="2000548"/>
          </a:xfrm>
          <a:prstGeom prst="rect">
            <a:avLst/>
          </a:prstGeom>
        </p:spPr>
        <p:txBody>
          <a:bodyPr wrap="square">
            <a:spAutoFit/>
          </a:bodyPr>
          <a:lstStyle/>
          <a:p>
            <a:pPr algn="r" rtl="1"/>
            <a:r>
              <a:rPr lang="he-IL" sz="2800" b="1" dirty="0">
                <a:solidFill>
                  <a:srgbClr val="0F0F0F"/>
                </a:solidFill>
                <a:latin typeface="David" panose="020E0502060401010101" pitchFamily="34" charset="-79"/>
                <a:cs typeface="David" panose="020E0502060401010101" pitchFamily="34" charset="-79"/>
              </a:rPr>
              <a:t>סמ"ר ארי שפיץ, גדוד צבר, גבעתי</a:t>
            </a:r>
          </a:p>
          <a:p>
            <a:pPr algn="r" rtl="1"/>
            <a:r>
              <a:rPr lang="he-IL" sz="2400" dirty="0">
                <a:latin typeface="David" panose="020E0502060401010101" pitchFamily="34" charset="-79"/>
                <a:cs typeface="David" panose="020E0502060401010101" pitchFamily="34" charset="-79"/>
              </a:rPr>
              <a:t>חודש וחצי לאחר שנפצע אנושות ברצועת עזה, שב סמ"ר שפיץ להכרה מלאה. ארי שפיץ היה אחד הפצועים הקשים במלחמת חרבות ברזל, הרופאים והצוותים הנוספים בבית החולים סורוקה נלחמו על חייו לילות כימים.</a:t>
            </a:r>
            <a:endParaRPr lang="he-IL" sz="4400" b="1" dirty="0">
              <a:solidFill>
                <a:srgbClr val="0F0F0F"/>
              </a:solidFill>
              <a:latin typeface="David" panose="020E0502060401010101" pitchFamily="34" charset="-79"/>
              <a:cs typeface="David" panose="020E0502060401010101" pitchFamily="34" charset="-79"/>
            </a:endParaRPr>
          </a:p>
        </p:txBody>
      </p:sp>
      <p:sp>
        <p:nvSpPr>
          <p:cNvPr id="5" name="מלבן 4"/>
          <p:cNvSpPr/>
          <p:nvPr/>
        </p:nvSpPr>
        <p:spPr>
          <a:xfrm>
            <a:off x="6172365" y="4517818"/>
            <a:ext cx="1402948" cy="369332"/>
          </a:xfrm>
          <a:prstGeom prst="rect">
            <a:avLst/>
          </a:prstGeom>
        </p:spPr>
        <p:txBody>
          <a:bodyPr wrap="none">
            <a:spAutoFit/>
          </a:bodyPr>
          <a:lstStyle/>
          <a:p>
            <a:pPr algn="r" rtl="1"/>
            <a:r>
              <a:rPr lang="he-IL" sz="1800" b="1" dirty="0">
                <a:solidFill>
                  <a:srgbClr val="0F0F0F"/>
                </a:solidFill>
                <a:latin typeface="David" panose="020E0502060401010101" pitchFamily="34" charset="-79"/>
                <a:cs typeface="David" panose="020E0502060401010101" pitchFamily="34" charset="-79"/>
                <a:hlinkClick r:id="rId3"/>
              </a:rPr>
              <a:t>קישור לסרטון</a:t>
            </a:r>
            <a:endParaRPr lang="he-IL" sz="1800" b="1" dirty="0">
              <a:solidFill>
                <a:srgbClr val="0F0F0F"/>
              </a:solidFill>
              <a:latin typeface="David" panose="020E0502060401010101" pitchFamily="34" charset="-79"/>
              <a:cs typeface="David" panose="020E0502060401010101" pitchFamily="34" charset="-79"/>
            </a:endParaRPr>
          </a:p>
        </p:txBody>
      </p:sp>
      <p:pic>
        <p:nvPicPr>
          <p:cNvPr id="6" name="תמונה 5"/>
          <p:cNvPicPr>
            <a:picLocks noChangeAspect="1"/>
          </p:cNvPicPr>
          <p:nvPr/>
        </p:nvPicPr>
        <p:blipFill>
          <a:blip r:embed="rId4"/>
          <a:stretch>
            <a:fillRect/>
          </a:stretch>
        </p:blipFill>
        <p:spPr>
          <a:xfrm>
            <a:off x="3050176" y="4049594"/>
            <a:ext cx="3008560" cy="1692315"/>
          </a:xfrm>
          <a:prstGeom prst="rect">
            <a:avLst/>
          </a:prstGeom>
        </p:spPr>
      </p:pic>
      <p:pic>
        <p:nvPicPr>
          <p:cNvPr id="16" name="תמונה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415" y="124135"/>
            <a:ext cx="1760311" cy="985774"/>
          </a:xfrm>
          <a:prstGeom prst="rect">
            <a:avLst/>
          </a:prstGeom>
        </p:spPr>
      </p:pic>
      <p:pic>
        <p:nvPicPr>
          <p:cNvPr id="2" name="תמונה 1" descr="תמונה שמכילה צילום מסך, טקסט, עיצוב גרפי, גרפיקה&#10;&#10;תוכן בינה מלאכותית גנרטיבית עשוי להיות שגוי.">
            <a:extLst>
              <a:ext uri="{FF2B5EF4-FFF2-40B4-BE49-F238E27FC236}">
                <a16:creationId xmlns:a16="http://schemas.microsoft.com/office/drawing/2014/main" id="{DC29E761-5C12-3B4B-7F25-88CA3105BA19}"/>
              </a:ext>
            </a:extLst>
          </p:cNvPr>
          <p:cNvPicPr>
            <a:picLocks noChangeAspect="1"/>
          </p:cNvPicPr>
          <p:nvPr/>
        </p:nvPicPr>
        <p:blipFill>
          <a:blip r:embed="rId6"/>
          <a:srcRect r="54109" b="68314"/>
          <a:stretch>
            <a:fillRect/>
          </a:stretch>
        </p:blipFill>
        <p:spPr>
          <a:xfrm>
            <a:off x="3461607" y="160338"/>
            <a:ext cx="3004557" cy="1166949"/>
          </a:xfrm>
          <a:prstGeom prst="rect">
            <a:avLst/>
          </a:prstGeom>
        </p:spPr>
      </p:pic>
    </p:spTree>
    <p:extLst>
      <p:ext uri="{BB962C8B-B14F-4D97-AF65-F5344CB8AC3E}">
        <p14:creationId xmlns:p14="http://schemas.microsoft.com/office/powerpoint/2010/main" val="14192295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775063" y="3050448"/>
            <a:ext cx="3875316" cy="2677656"/>
          </a:xfrm>
          <a:prstGeom prst="rect">
            <a:avLst/>
          </a:prstGeom>
        </p:spPr>
        <p:txBody>
          <a:bodyPr wrap="square">
            <a:spAutoFit/>
          </a:bodyPr>
          <a:lstStyle/>
          <a:p>
            <a:pPr algn="r" rtl="1"/>
            <a:r>
              <a:rPr lang="he-IL" sz="2800" b="1" dirty="0">
                <a:solidFill>
                  <a:srgbClr val="202124"/>
                </a:solidFill>
                <a:latin typeface="Guttman Haim" panose="02010401010101010101" pitchFamily="2" charset="-79"/>
                <a:cs typeface="Guttman Haim" panose="02010401010101010101" pitchFamily="2" charset="-79"/>
              </a:rPr>
              <a:t>לא אשתוק, כי ארצי</a:t>
            </a:r>
            <a:br>
              <a:rPr lang="he-IL" sz="2800" b="1" dirty="0">
                <a:solidFill>
                  <a:srgbClr val="202124"/>
                </a:solidFill>
                <a:latin typeface="Guttman Haim" panose="02010401010101010101" pitchFamily="2" charset="-79"/>
                <a:cs typeface="Guttman Haim" panose="02010401010101010101" pitchFamily="2" charset="-79"/>
              </a:rPr>
            </a:br>
            <a:r>
              <a:rPr lang="he-IL" sz="2800" b="1" dirty="0">
                <a:solidFill>
                  <a:srgbClr val="202124"/>
                </a:solidFill>
                <a:latin typeface="Guttman Haim" panose="02010401010101010101" pitchFamily="2" charset="-79"/>
                <a:cs typeface="Guttman Haim" panose="02010401010101010101" pitchFamily="2" charset="-79"/>
              </a:rPr>
              <a:t>שינתה את פניה</a:t>
            </a:r>
            <a:br>
              <a:rPr lang="he-IL" sz="2800" b="1" dirty="0">
                <a:solidFill>
                  <a:srgbClr val="202124"/>
                </a:solidFill>
                <a:latin typeface="Guttman Haim" panose="02010401010101010101" pitchFamily="2" charset="-79"/>
                <a:cs typeface="Guttman Haim" panose="02010401010101010101" pitchFamily="2" charset="-79"/>
              </a:rPr>
            </a:br>
            <a:r>
              <a:rPr lang="he-IL" sz="2800" b="1" dirty="0">
                <a:solidFill>
                  <a:srgbClr val="202124"/>
                </a:solidFill>
                <a:latin typeface="Guttman Haim" panose="02010401010101010101" pitchFamily="2" charset="-79"/>
                <a:cs typeface="Guttman Haim" panose="02010401010101010101" pitchFamily="2" charset="-79"/>
              </a:rPr>
              <a:t>לא אוותר לה</a:t>
            </a:r>
            <a:br>
              <a:rPr lang="he-IL" sz="2800" b="1" dirty="0">
                <a:solidFill>
                  <a:srgbClr val="202124"/>
                </a:solidFill>
                <a:latin typeface="Guttman Haim" panose="02010401010101010101" pitchFamily="2" charset="-79"/>
                <a:cs typeface="Guttman Haim" panose="02010401010101010101" pitchFamily="2" charset="-79"/>
              </a:rPr>
            </a:br>
            <a:r>
              <a:rPr lang="he-IL" sz="2800" b="1" dirty="0">
                <a:solidFill>
                  <a:srgbClr val="202124"/>
                </a:solidFill>
                <a:latin typeface="Guttman Haim" panose="02010401010101010101" pitchFamily="2" charset="-79"/>
                <a:cs typeface="Guttman Haim" panose="02010401010101010101" pitchFamily="2" charset="-79"/>
              </a:rPr>
              <a:t>אזכיר לה</a:t>
            </a:r>
            <a:br>
              <a:rPr lang="he-IL" sz="2800" b="1" dirty="0">
                <a:solidFill>
                  <a:srgbClr val="202124"/>
                </a:solidFill>
                <a:latin typeface="Guttman Haim" panose="02010401010101010101" pitchFamily="2" charset="-79"/>
                <a:cs typeface="Guttman Haim" panose="02010401010101010101" pitchFamily="2" charset="-79"/>
              </a:rPr>
            </a:br>
            <a:r>
              <a:rPr lang="he-IL" sz="2800" b="1" dirty="0">
                <a:solidFill>
                  <a:srgbClr val="202124"/>
                </a:solidFill>
                <a:latin typeface="Guttman Haim" panose="02010401010101010101" pitchFamily="2" charset="-79"/>
                <a:cs typeface="Guttman Haim" panose="02010401010101010101" pitchFamily="2" charset="-79"/>
              </a:rPr>
              <a:t>ואשיר כאן באוזניה</a:t>
            </a:r>
            <a:br>
              <a:rPr lang="he-IL" sz="2800" b="1" dirty="0">
                <a:solidFill>
                  <a:srgbClr val="202124"/>
                </a:solidFill>
                <a:latin typeface="Guttman Haim" panose="02010401010101010101" pitchFamily="2" charset="-79"/>
                <a:cs typeface="Guttman Haim" panose="02010401010101010101" pitchFamily="2" charset="-79"/>
              </a:rPr>
            </a:br>
            <a:r>
              <a:rPr lang="he-IL" sz="2800" b="1" dirty="0">
                <a:solidFill>
                  <a:srgbClr val="202124"/>
                </a:solidFill>
                <a:latin typeface="Guttman Haim" panose="02010401010101010101" pitchFamily="2" charset="-79"/>
                <a:cs typeface="Guttman Haim" panose="02010401010101010101" pitchFamily="2" charset="-79"/>
              </a:rPr>
              <a:t>עד שתפקח את עיניה...</a:t>
            </a:r>
          </a:p>
        </p:txBody>
      </p:sp>
      <p:sp>
        <p:nvSpPr>
          <p:cNvPr id="7" name="מלבן 6"/>
          <p:cNvSpPr/>
          <p:nvPr/>
        </p:nvSpPr>
        <p:spPr>
          <a:xfrm>
            <a:off x="2514217" y="1195921"/>
            <a:ext cx="3858749" cy="954107"/>
          </a:xfrm>
          <a:prstGeom prst="rect">
            <a:avLst/>
          </a:prstGeom>
        </p:spPr>
        <p:txBody>
          <a:bodyPr wrap="none">
            <a:spAutoFit/>
          </a:bodyPr>
          <a:lstStyle/>
          <a:p>
            <a:r>
              <a:rPr lang="he-IL" sz="3600" b="1" dirty="0">
                <a:solidFill>
                  <a:srgbClr val="0070C0"/>
                </a:solidFill>
                <a:latin typeface="Guttman Haim" panose="02010401010101010101" pitchFamily="2" charset="-79"/>
                <a:cs typeface="Guttman Haim" panose="02010401010101010101" pitchFamily="2" charset="-79"/>
                <a:hlinkClick r:id="rId3"/>
              </a:rPr>
              <a:t>אין לי ארץ אחרת</a:t>
            </a:r>
            <a:endParaRPr lang="he-IL" sz="3600" b="1" dirty="0">
              <a:solidFill>
                <a:srgbClr val="0070C0"/>
              </a:solidFill>
              <a:latin typeface="Guttman Haim" panose="02010401010101010101" pitchFamily="2" charset="-79"/>
              <a:cs typeface="Guttman Haim" panose="02010401010101010101" pitchFamily="2" charset="-79"/>
            </a:endParaRPr>
          </a:p>
          <a:p>
            <a:pPr algn="ctr"/>
            <a:r>
              <a:rPr lang="he-IL" sz="2000" dirty="0">
                <a:solidFill>
                  <a:srgbClr val="0070C0"/>
                </a:solidFill>
                <a:latin typeface="Guttman Haim" panose="02010401010101010101" pitchFamily="2" charset="-79"/>
                <a:cs typeface="Guttman Haim" panose="02010401010101010101" pitchFamily="2" charset="-79"/>
              </a:rPr>
              <a:t>אומני ישראל</a:t>
            </a:r>
          </a:p>
        </p:txBody>
      </p:sp>
      <p:sp>
        <p:nvSpPr>
          <p:cNvPr id="2" name="מלבן 1"/>
          <p:cNvSpPr/>
          <p:nvPr/>
        </p:nvSpPr>
        <p:spPr>
          <a:xfrm>
            <a:off x="5816061" y="2496450"/>
            <a:ext cx="2869475" cy="3785652"/>
          </a:xfrm>
          <a:prstGeom prst="rect">
            <a:avLst/>
          </a:prstGeom>
        </p:spPr>
        <p:txBody>
          <a:bodyPr wrap="square">
            <a:spAutoFit/>
          </a:bodyPr>
          <a:lstStyle/>
          <a:p>
            <a:pPr algn="r" rtl="1"/>
            <a:r>
              <a:rPr lang="he-IL" sz="2400" b="1" dirty="0">
                <a:solidFill>
                  <a:srgbClr val="202124"/>
                </a:solidFill>
                <a:latin typeface="Guttman Haim" panose="02010401010101010101" pitchFamily="2" charset="-79"/>
                <a:cs typeface="Guttman Haim" panose="02010401010101010101" pitchFamily="2" charset="-79"/>
              </a:rPr>
              <a:t>אין לי ארץ אחרת</a:t>
            </a:r>
            <a:br>
              <a:rPr lang="he-IL" sz="2400" b="1" dirty="0">
                <a:solidFill>
                  <a:srgbClr val="202124"/>
                </a:solidFill>
                <a:latin typeface="Guttman Haim" panose="02010401010101010101" pitchFamily="2" charset="-79"/>
                <a:cs typeface="Guttman Haim" panose="02010401010101010101" pitchFamily="2" charset="-79"/>
              </a:rPr>
            </a:br>
            <a:r>
              <a:rPr lang="he-IL" sz="2400" b="1" dirty="0">
                <a:solidFill>
                  <a:srgbClr val="202124"/>
                </a:solidFill>
                <a:latin typeface="Guttman Haim" panose="02010401010101010101" pitchFamily="2" charset="-79"/>
                <a:cs typeface="Guttman Haim" panose="02010401010101010101" pitchFamily="2" charset="-79"/>
              </a:rPr>
              <a:t>גם אם אדמתי בוערת</a:t>
            </a:r>
            <a:br>
              <a:rPr lang="he-IL" sz="2400" b="1" dirty="0">
                <a:solidFill>
                  <a:srgbClr val="202124"/>
                </a:solidFill>
                <a:latin typeface="Guttman Haim" panose="02010401010101010101" pitchFamily="2" charset="-79"/>
                <a:cs typeface="Guttman Haim" panose="02010401010101010101" pitchFamily="2" charset="-79"/>
              </a:rPr>
            </a:br>
            <a:r>
              <a:rPr lang="he-IL" sz="2400" b="1" dirty="0">
                <a:solidFill>
                  <a:srgbClr val="202124"/>
                </a:solidFill>
                <a:latin typeface="Guttman Haim" panose="02010401010101010101" pitchFamily="2" charset="-79"/>
                <a:cs typeface="Guttman Haim" panose="02010401010101010101" pitchFamily="2" charset="-79"/>
              </a:rPr>
              <a:t>רק מילה בעברית חודרת</a:t>
            </a:r>
            <a:br>
              <a:rPr lang="he-IL" sz="2400" b="1" dirty="0">
                <a:solidFill>
                  <a:srgbClr val="202124"/>
                </a:solidFill>
                <a:latin typeface="Guttman Haim" panose="02010401010101010101" pitchFamily="2" charset="-79"/>
                <a:cs typeface="Guttman Haim" panose="02010401010101010101" pitchFamily="2" charset="-79"/>
              </a:rPr>
            </a:br>
            <a:r>
              <a:rPr lang="he-IL" sz="2400" b="1" dirty="0">
                <a:solidFill>
                  <a:srgbClr val="202124"/>
                </a:solidFill>
                <a:latin typeface="Guttman Haim" panose="02010401010101010101" pitchFamily="2" charset="-79"/>
                <a:cs typeface="Guttman Haim" panose="02010401010101010101" pitchFamily="2" charset="-79"/>
              </a:rPr>
              <a:t>אל עורקיי, אל נשמתי</a:t>
            </a:r>
            <a:br>
              <a:rPr lang="he-IL" sz="2400" b="1" dirty="0">
                <a:solidFill>
                  <a:srgbClr val="202124"/>
                </a:solidFill>
                <a:latin typeface="Guttman Haim" panose="02010401010101010101" pitchFamily="2" charset="-79"/>
                <a:cs typeface="Guttman Haim" panose="02010401010101010101" pitchFamily="2" charset="-79"/>
              </a:rPr>
            </a:br>
            <a:r>
              <a:rPr lang="he-IL" sz="2400" b="1" dirty="0">
                <a:solidFill>
                  <a:srgbClr val="202124"/>
                </a:solidFill>
                <a:latin typeface="Guttman Haim" panose="02010401010101010101" pitchFamily="2" charset="-79"/>
                <a:cs typeface="Guttman Haim" panose="02010401010101010101" pitchFamily="2" charset="-79"/>
              </a:rPr>
              <a:t>בגוף כואב, בלב רעב</a:t>
            </a:r>
            <a:br>
              <a:rPr lang="he-IL" sz="2400" b="1" dirty="0">
                <a:solidFill>
                  <a:srgbClr val="202124"/>
                </a:solidFill>
                <a:latin typeface="Guttman Haim" panose="02010401010101010101" pitchFamily="2" charset="-79"/>
                <a:cs typeface="Guttman Haim" panose="02010401010101010101" pitchFamily="2" charset="-79"/>
              </a:rPr>
            </a:br>
            <a:r>
              <a:rPr lang="he-IL" sz="2400" b="1" dirty="0">
                <a:solidFill>
                  <a:srgbClr val="202124"/>
                </a:solidFill>
                <a:latin typeface="Guttman Haim" panose="02010401010101010101" pitchFamily="2" charset="-79"/>
                <a:cs typeface="Guttman Haim" panose="02010401010101010101" pitchFamily="2" charset="-79"/>
              </a:rPr>
              <a:t>כאן הוא ביתי</a:t>
            </a:r>
          </a:p>
        </p:txBody>
      </p:sp>
      <p:pic>
        <p:nvPicPr>
          <p:cNvPr id="15" name="תמונה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415" y="124135"/>
            <a:ext cx="1760311" cy="985774"/>
          </a:xfrm>
          <a:prstGeom prst="rect">
            <a:avLst/>
          </a:prstGeom>
        </p:spPr>
      </p:pic>
      <p:pic>
        <p:nvPicPr>
          <p:cNvPr id="4" name="תמונה 3" descr="תמונה שמכילה צילום מסך, טקסט, עיצוב גרפי, גרפיקה&#10;&#10;תוכן בינה מלאכותית גנרטיבית עשוי להיות שגוי.">
            <a:extLst>
              <a:ext uri="{FF2B5EF4-FFF2-40B4-BE49-F238E27FC236}">
                <a16:creationId xmlns:a16="http://schemas.microsoft.com/office/drawing/2014/main" id="{556EAB41-5344-E5D6-9457-F3CDDB8F0343}"/>
              </a:ext>
            </a:extLst>
          </p:cNvPr>
          <p:cNvPicPr>
            <a:picLocks noChangeAspect="1"/>
          </p:cNvPicPr>
          <p:nvPr/>
        </p:nvPicPr>
        <p:blipFill>
          <a:blip r:embed="rId5"/>
          <a:srcRect r="54109" b="68314"/>
          <a:stretch>
            <a:fillRect/>
          </a:stretch>
        </p:blipFill>
        <p:spPr>
          <a:xfrm>
            <a:off x="4021494" y="160338"/>
            <a:ext cx="2444670" cy="949493"/>
          </a:xfrm>
          <a:prstGeom prst="rect">
            <a:avLst/>
          </a:prstGeom>
        </p:spPr>
      </p:pic>
    </p:spTree>
    <p:extLst>
      <p:ext uri="{BB962C8B-B14F-4D97-AF65-F5344CB8AC3E}">
        <p14:creationId xmlns:p14="http://schemas.microsoft.com/office/powerpoint/2010/main" val="36441630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766354" y="1593459"/>
            <a:ext cx="8098972" cy="3656578"/>
          </a:xfrm>
          <a:prstGeom prst="rect">
            <a:avLst/>
          </a:prstGeom>
        </p:spPr>
        <p:txBody>
          <a:bodyPr wrap="square">
            <a:spAutoFit/>
          </a:bodyPr>
          <a:lstStyle/>
          <a:p>
            <a:pPr marL="457200" algn="r" rtl="1">
              <a:lnSpc>
                <a:spcPct val="107000"/>
              </a:lnSpc>
              <a:spcAft>
                <a:spcPts val="800"/>
              </a:spcAft>
            </a:pPr>
            <a:r>
              <a:rPr lang="he-IL" sz="2400" b="1" dirty="0">
                <a:latin typeface="David" panose="020E0502060401010101" pitchFamily="34" charset="-79"/>
                <a:ea typeface="Calibri" panose="020F0502020204030204" pitchFamily="34" charset="0"/>
                <a:cs typeface="David" panose="020E0502060401010101" pitchFamily="34" charset="-79"/>
              </a:rPr>
              <a:t>אביחיל פלד </a:t>
            </a:r>
            <a:r>
              <a:rPr lang="he-IL" sz="2000" dirty="0">
                <a:latin typeface="David" panose="020E0502060401010101" pitchFamily="34" charset="-79"/>
                <a:ea typeface="Calibri" panose="020F0502020204030204" pitchFamily="34" charset="0"/>
                <a:cs typeface="David" panose="020E0502060401010101" pitchFamily="34" charset="-79"/>
              </a:rPr>
              <a:t>גויס שבוע וחצי לפני שפרצה מלחמת יום כיפור ונשלח למוצב המזח כדי לשמש חזן ותוקע בימים הנוראים. ניסיונו הקרבי היה דל מאוד. הוא מעולם לא ירה בנשק מסוג עוזי – הנשק שקיבל בבואו למוצב. עם זאת, כמו שרואים בסרט, מיד כשהחלה ההפגזה בצוהרי יום הכיפורים, הוא נרתם ללחימה. בשעות הראשונות של המלחמה, למד לירות במאג, לזרוק רימונים ולהפעיל את מכשיר הקשר. </a:t>
            </a:r>
            <a:endParaRPr lang="en-US" sz="2000" dirty="0">
              <a:latin typeface="David" panose="020E0502060401010101" pitchFamily="34" charset="-79"/>
              <a:ea typeface="Calibri" panose="020F0502020204030204" pitchFamily="34" charset="0"/>
              <a:cs typeface="David" panose="020E0502060401010101" pitchFamily="34" charset="-79"/>
            </a:endParaRPr>
          </a:p>
          <a:p>
            <a:pPr marL="457200" algn="r" rtl="1">
              <a:lnSpc>
                <a:spcPct val="107000"/>
              </a:lnSpc>
              <a:spcAft>
                <a:spcPts val="800"/>
              </a:spcAft>
            </a:pPr>
            <a:r>
              <a:rPr lang="he-IL" sz="2000" dirty="0">
                <a:latin typeface="David" panose="020E0502060401010101" pitchFamily="34" charset="-79"/>
                <a:ea typeface="Calibri" panose="020F0502020204030204" pitchFamily="34" charset="0"/>
                <a:cs typeface="David" panose="020E0502060401010101" pitchFamily="34" charset="-79"/>
              </a:rPr>
              <a:t>ביום השלישי למלחמה, נפצע פלד אנושות. הוא נפגע בעיניו, בידיו ובצווארו מפגז שנורה לעמדה שבה עמד. רופא המוצב פתח </a:t>
            </a:r>
            <a:r>
              <a:rPr lang="he-IL" sz="2000" dirty="0" err="1">
                <a:latin typeface="David" panose="020E0502060401010101" pitchFamily="34" charset="-79"/>
                <a:ea typeface="Calibri" panose="020F0502020204030204" pitchFamily="34" charset="0"/>
                <a:cs typeface="David" panose="020E0502060401010101" pitchFamily="34" charset="-79"/>
              </a:rPr>
              <a:t>פתח</a:t>
            </a:r>
            <a:r>
              <a:rPr lang="he-IL" sz="2000" dirty="0">
                <a:latin typeface="David" panose="020E0502060401010101" pitchFamily="34" charset="-79"/>
                <a:ea typeface="Calibri" panose="020F0502020204030204" pitchFamily="34" charset="0"/>
                <a:cs typeface="David" panose="020E0502060401010101" pitchFamily="34" charset="-79"/>
              </a:rPr>
              <a:t> בקנה הנשימה שלו, ביצע בו ניתוח פיום קנה (</a:t>
            </a:r>
            <a:r>
              <a:rPr lang="he-IL" sz="2000" dirty="0" err="1">
                <a:latin typeface="David" panose="020E0502060401010101" pitchFamily="34" charset="-79"/>
                <a:ea typeface="Calibri" panose="020F0502020204030204" pitchFamily="34" charset="0"/>
                <a:cs typeface="David" panose="020E0502060401010101" pitchFamily="34" charset="-79"/>
              </a:rPr>
              <a:t>טרכאוסטומיה</a:t>
            </a:r>
            <a:r>
              <a:rPr lang="he-IL" sz="2000" dirty="0">
                <a:latin typeface="David" panose="020E0502060401010101" pitchFamily="34" charset="-79"/>
                <a:ea typeface="Calibri" panose="020F0502020204030204" pitchFamily="34" charset="0"/>
                <a:cs typeface="David" panose="020E0502060401010101" pitchFamily="34" charset="-79"/>
              </a:rPr>
              <a:t>), והציל את חייו.</a:t>
            </a:r>
          </a:p>
          <a:p>
            <a:pPr marL="457200" algn="r" rtl="1">
              <a:lnSpc>
                <a:spcPct val="107000"/>
              </a:lnSpc>
              <a:spcAft>
                <a:spcPts val="800"/>
              </a:spcAft>
            </a:pPr>
            <a:r>
              <a:rPr lang="he-IL" sz="2000" dirty="0">
                <a:latin typeface="Calibri" panose="020F0502020204030204" pitchFamily="34" charset="0"/>
                <a:ea typeface="Calibri" panose="020F0502020204030204" pitchFamily="34" charset="0"/>
                <a:cs typeface="Arial" panose="020B0604020202020204" pitchFamily="34" charset="0"/>
                <a:hlinkClick r:id="rId3"/>
              </a:rPr>
              <a:t>קישור לסרטון </a:t>
            </a:r>
            <a:endParaRPr lang="en-US" sz="2000" dirty="0">
              <a:latin typeface="Calibri" panose="020F0502020204030204" pitchFamily="34" charset="0"/>
              <a:ea typeface="Calibri" panose="020F0502020204030204" pitchFamily="34" charset="0"/>
              <a:cs typeface="Arial" panose="020B0604020202020204" pitchFamily="34" charset="0"/>
            </a:endParaRPr>
          </a:p>
        </p:txBody>
      </p:sp>
      <p:pic>
        <p:nvPicPr>
          <p:cNvPr id="1028" name="Picture 4" descr="רכז המו&quot;ר הכי קרבי שיש | מלחמת יום כיפור - YouTu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9464" y="4922565"/>
            <a:ext cx="3135085" cy="1763486"/>
          </a:xfrm>
          <a:prstGeom prst="rect">
            <a:avLst/>
          </a:prstGeom>
          <a:noFill/>
          <a:extLst>
            <a:ext uri="{909E8E84-426E-40DD-AFC4-6F175D3DCCD1}">
              <a14:hiddenFill xmlns:a14="http://schemas.microsoft.com/office/drawing/2010/main">
                <a:solidFill>
                  <a:srgbClr val="FFFFFF"/>
                </a:solidFill>
              </a14:hiddenFill>
            </a:ext>
          </a:extLst>
        </p:spPr>
      </p:pic>
      <p:pic>
        <p:nvPicPr>
          <p:cNvPr id="16" name="תמונה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415" y="124135"/>
            <a:ext cx="1760311" cy="985774"/>
          </a:xfrm>
          <a:prstGeom prst="rect">
            <a:avLst/>
          </a:prstGeom>
        </p:spPr>
      </p:pic>
      <p:pic>
        <p:nvPicPr>
          <p:cNvPr id="3" name="תמונה 2" descr="תמונה שמכילה צילום מסך, טקסט, עיצוב גרפי, גרפיקה&#10;&#10;תוכן בינה מלאכותית גנרטיבית עשוי להיות שגוי.">
            <a:extLst>
              <a:ext uri="{FF2B5EF4-FFF2-40B4-BE49-F238E27FC236}">
                <a16:creationId xmlns:a16="http://schemas.microsoft.com/office/drawing/2014/main" id="{77D389AC-CA5A-E0E5-5410-39FEE5532A42}"/>
              </a:ext>
            </a:extLst>
          </p:cNvPr>
          <p:cNvPicPr>
            <a:picLocks noChangeAspect="1"/>
          </p:cNvPicPr>
          <p:nvPr/>
        </p:nvPicPr>
        <p:blipFill>
          <a:blip r:embed="rId6"/>
          <a:srcRect r="54109" b="68314"/>
          <a:stretch>
            <a:fillRect/>
          </a:stretch>
        </p:blipFill>
        <p:spPr>
          <a:xfrm>
            <a:off x="3461607" y="160338"/>
            <a:ext cx="3004557" cy="1166949"/>
          </a:xfrm>
          <a:prstGeom prst="rect">
            <a:avLst/>
          </a:prstGeom>
        </p:spPr>
      </p:pic>
    </p:spTree>
    <p:extLst>
      <p:ext uri="{BB962C8B-B14F-4D97-AF65-F5344CB8AC3E}">
        <p14:creationId xmlns:p14="http://schemas.microsoft.com/office/powerpoint/2010/main" val="5908070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מלבן 13"/>
          <p:cNvSpPr/>
          <p:nvPr/>
        </p:nvSpPr>
        <p:spPr>
          <a:xfrm>
            <a:off x="478972" y="1684443"/>
            <a:ext cx="8093813" cy="3354765"/>
          </a:xfrm>
          <a:prstGeom prst="rect">
            <a:avLst/>
          </a:prstGeom>
        </p:spPr>
        <p:txBody>
          <a:bodyPr wrap="square">
            <a:spAutoFit/>
          </a:bodyPr>
          <a:lstStyle/>
          <a:p>
            <a:pPr algn="r" rtl="1"/>
            <a:r>
              <a:rPr lang="he-IL" sz="3200" b="1" dirty="0">
                <a:latin typeface="David" panose="020E0502060401010101" pitchFamily="34" charset="-79"/>
                <a:ea typeface="Times New Roman" panose="02020603050405020304" pitchFamily="18" charset="0"/>
                <a:cs typeface="David" panose="020E0502060401010101" pitchFamily="34" charset="-79"/>
              </a:rPr>
              <a:t>מצדיעים לפצועים ולבני משפחותיהם!</a:t>
            </a:r>
          </a:p>
          <a:p>
            <a:pPr lvl="0" algn="r" rtl="1">
              <a:lnSpc>
                <a:spcPct val="150000"/>
              </a:lnSpc>
            </a:pPr>
            <a:r>
              <a:rPr lang="he-IL" sz="2400" dirty="0">
                <a:latin typeface="David" panose="020E0502060401010101" pitchFamily="34" charset="-79"/>
                <a:ea typeface="Times New Roman" panose="02020603050405020304" pitchFamily="18" charset="0"/>
                <a:cs typeface="David" panose="020E0502060401010101" pitchFamily="34" charset="-79"/>
              </a:rPr>
              <a:t>הגבורה אינה מסתיימת בשדה הקרב, אלא ממשיכה בהתמודדות היומיומית של הפצוע ושל משפחתו עם אתגרים פיזיים ונפשיים. </a:t>
            </a:r>
          </a:p>
          <a:p>
            <a:pPr lvl="0" algn="r" rtl="1">
              <a:lnSpc>
                <a:spcPct val="150000"/>
              </a:lnSpc>
            </a:pPr>
            <a:r>
              <a:rPr lang="he-IL" sz="2400" dirty="0">
                <a:latin typeface="David" panose="020E0502060401010101" pitchFamily="34" charset="-79"/>
                <a:ea typeface="Times New Roman" panose="02020603050405020304" pitchFamily="18" charset="0"/>
                <a:cs typeface="David" panose="020E0502060401010101" pitchFamily="34" charset="-79"/>
              </a:rPr>
              <a:t>הגבורה המשפחתית של האישה, של הילדים ושל ההורים של הפצועים באה לידי ביטוי בהתאמת החיים המשפחתיים למציאות החדשה ובשמירה על חוסן ועל אופטימיות. </a:t>
            </a:r>
          </a:p>
        </p:txBody>
      </p:sp>
      <p:sp>
        <p:nvSpPr>
          <p:cNvPr id="15" name="מלבן 14"/>
          <p:cNvSpPr/>
          <p:nvPr/>
        </p:nvSpPr>
        <p:spPr>
          <a:xfrm>
            <a:off x="2187704" y="5439440"/>
            <a:ext cx="6385081" cy="369332"/>
          </a:xfrm>
          <a:prstGeom prst="rect">
            <a:avLst/>
          </a:prstGeom>
        </p:spPr>
        <p:txBody>
          <a:bodyPr wrap="none">
            <a:spAutoFit/>
          </a:bodyPr>
          <a:lstStyle/>
          <a:p>
            <a:r>
              <a:rPr lang="he-IL" sz="1800" dirty="0">
                <a:latin typeface="David" panose="020E0502060401010101" pitchFamily="34" charset="-79"/>
                <a:cs typeface="David" panose="020E0502060401010101" pitchFamily="34" charset="-79"/>
                <a:hlinkClick r:id="rId3"/>
              </a:rPr>
              <a:t>קישור לסרטון </a:t>
            </a:r>
            <a:r>
              <a:rPr lang="he-IL" sz="1800" b="1" dirty="0">
                <a:latin typeface="David" panose="020E0502060401010101" pitchFamily="34" charset="-79"/>
                <a:cs typeface="David" panose="020E0502060401010101" pitchFamily="34" charset="-79"/>
              </a:rPr>
              <a:t>כולנו משפחה </a:t>
            </a:r>
            <a:r>
              <a:rPr lang="he-IL" sz="1800" dirty="0">
                <a:latin typeface="David" panose="020E0502060401010101" pitchFamily="34" charset="-79"/>
                <a:cs typeface="David" panose="020E0502060401010101" pitchFamily="34" charset="-79"/>
              </a:rPr>
              <a:t>(גרסה לנוער ולמבוגרים, יום ההוקרה תשפ"ג)</a:t>
            </a:r>
          </a:p>
        </p:txBody>
      </p:sp>
      <p:pic>
        <p:nvPicPr>
          <p:cNvPr id="18" name="תמונה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415" y="124135"/>
            <a:ext cx="1760311" cy="985774"/>
          </a:xfrm>
          <a:prstGeom prst="rect">
            <a:avLst/>
          </a:prstGeom>
        </p:spPr>
      </p:pic>
      <p:pic>
        <p:nvPicPr>
          <p:cNvPr id="2" name="תמונה 1" descr="תמונה שמכילה צילום מסך, טקסט, עיצוב גרפי, גרפיקה&#10;&#10;תוכן בינה מלאכותית גנרטיבית עשוי להיות שגוי.">
            <a:extLst>
              <a:ext uri="{FF2B5EF4-FFF2-40B4-BE49-F238E27FC236}">
                <a16:creationId xmlns:a16="http://schemas.microsoft.com/office/drawing/2014/main" id="{48D12C03-E50B-518D-82FA-1D9BEE2F8083}"/>
              </a:ext>
            </a:extLst>
          </p:cNvPr>
          <p:cNvPicPr>
            <a:picLocks noChangeAspect="1"/>
          </p:cNvPicPr>
          <p:nvPr/>
        </p:nvPicPr>
        <p:blipFill>
          <a:blip r:embed="rId5"/>
          <a:srcRect r="54109" b="68314"/>
          <a:stretch>
            <a:fillRect/>
          </a:stretch>
        </p:blipFill>
        <p:spPr>
          <a:xfrm>
            <a:off x="3461607" y="160338"/>
            <a:ext cx="3004557" cy="1166949"/>
          </a:xfrm>
          <a:prstGeom prst="rect">
            <a:avLst/>
          </a:prstGeom>
        </p:spPr>
      </p:pic>
    </p:spTree>
    <p:extLst>
      <p:ext uri="{BB962C8B-B14F-4D97-AF65-F5344CB8AC3E}">
        <p14:creationId xmlns:p14="http://schemas.microsoft.com/office/powerpoint/2010/main" val="1853164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3317966" y="1229698"/>
            <a:ext cx="3099720" cy="923330"/>
          </a:xfrm>
          <a:prstGeom prst="rect">
            <a:avLst/>
          </a:prstGeom>
        </p:spPr>
        <p:txBody>
          <a:bodyPr wrap="square">
            <a:spAutoFit/>
          </a:bodyPr>
          <a:lstStyle/>
          <a:p>
            <a:pPr algn="ctr"/>
            <a:r>
              <a:rPr lang="he-IL" sz="3600" b="1" dirty="0">
                <a:solidFill>
                  <a:srgbClr val="0070C0"/>
                </a:solidFill>
                <a:latin typeface="Guttman Haim" panose="02010401010101010101" pitchFamily="2" charset="-79"/>
                <a:cs typeface="Guttman Haim" panose="02010401010101010101" pitchFamily="2" charset="-79"/>
              </a:rPr>
              <a:t>יש בך הכול </a:t>
            </a:r>
          </a:p>
          <a:p>
            <a:pPr algn="ctr"/>
            <a:r>
              <a:rPr lang="he-IL" sz="1800" b="1" dirty="0">
                <a:solidFill>
                  <a:srgbClr val="0070C0"/>
                </a:solidFill>
                <a:latin typeface="Guttman Haim" panose="02010401010101010101" pitchFamily="2" charset="-79"/>
                <a:cs typeface="Guttman Haim" panose="02010401010101010101" pitchFamily="2" charset="-79"/>
              </a:rPr>
              <a:t>מילים ולחן: עקיבא</a:t>
            </a:r>
          </a:p>
        </p:txBody>
      </p:sp>
      <p:sp>
        <p:nvSpPr>
          <p:cNvPr id="9" name="מלבן 8"/>
          <p:cNvSpPr/>
          <p:nvPr/>
        </p:nvSpPr>
        <p:spPr>
          <a:xfrm>
            <a:off x="6069874" y="2153028"/>
            <a:ext cx="2825931" cy="2308324"/>
          </a:xfrm>
          <a:prstGeom prst="rect">
            <a:avLst/>
          </a:prstGeom>
        </p:spPr>
        <p:txBody>
          <a:bodyPr wrap="square">
            <a:spAutoFit/>
          </a:bodyPr>
          <a:lstStyle/>
          <a:p>
            <a:pPr algn="r" rtl="1"/>
            <a:r>
              <a:rPr lang="he-IL" sz="1800" b="1" dirty="0">
                <a:latin typeface="Guttman Haim" panose="02010401010101010101" pitchFamily="2" charset="-79"/>
                <a:cs typeface="Guttman Haim" panose="02010401010101010101" pitchFamily="2" charset="-79"/>
              </a:rPr>
              <a:t>אות לאות ספר את הסיפור שלך</a:t>
            </a:r>
            <a:br>
              <a:rPr lang="he-IL" sz="1800" b="1" dirty="0">
                <a:latin typeface="Guttman Haim" panose="02010401010101010101" pitchFamily="2" charset="-79"/>
                <a:cs typeface="Guttman Haim" panose="02010401010101010101" pitchFamily="2" charset="-79"/>
              </a:rPr>
            </a:br>
            <a:r>
              <a:rPr lang="he-IL" sz="1800" b="1" dirty="0">
                <a:latin typeface="Guttman Haim" panose="02010401010101010101" pitchFamily="2" charset="-79"/>
                <a:cs typeface="Guttman Haim" panose="02010401010101010101" pitchFamily="2" charset="-79"/>
              </a:rPr>
              <a:t>יש לך אחד יפה</a:t>
            </a:r>
            <a:br>
              <a:rPr lang="he-IL" sz="1800" b="1" dirty="0">
                <a:latin typeface="Guttman Haim" panose="02010401010101010101" pitchFamily="2" charset="-79"/>
                <a:cs typeface="Guttman Haim" panose="02010401010101010101" pitchFamily="2" charset="-79"/>
              </a:rPr>
            </a:br>
            <a:r>
              <a:rPr lang="he-IL" sz="1800" b="1" dirty="0">
                <a:latin typeface="Guttman Haim" panose="02010401010101010101" pitchFamily="2" charset="-79"/>
                <a:cs typeface="Guttman Haim" panose="02010401010101010101" pitchFamily="2" charset="-79"/>
              </a:rPr>
              <a:t>גם כל הכאבים והחולשות שלך</a:t>
            </a:r>
            <a:br>
              <a:rPr lang="he-IL" sz="1800" b="1" dirty="0">
                <a:latin typeface="Guttman Haim" panose="02010401010101010101" pitchFamily="2" charset="-79"/>
                <a:cs typeface="Guttman Haim" panose="02010401010101010101" pitchFamily="2" charset="-79"/>
              </a:rPr>
            </a:br>
            <a:r>
              <a:rPr lang="he-IL" sz="1800" b="1" dirty="0">
                <a:latin typeface="Guttman Haim" panose="02010401010101010101" pitchFamily="2" charset="-79"/>
                <a:cs typeface="Guttman Haim" panose="02010401010101010101" pitchFamily="2" charset="-79"/>
              </a:rPr>
              <a:t>הפכו אותך אחד כזה</a:t>
            </a:r>
            <a:br>
              <a:rPr lang="he-IL" sz="1800" b="1" dirty="0">
                <a:latin typeface="Guttman Haim" panose="02010401010101010101" pitchFamily="2" charset="-79"/>
                <a:cs typeface="Guttman Haim" panose="02010401010101010101" pitchFamily="2" charset="-79"/>
              </a:rPr>
            </a:br>
            <a:r>
              <a:rPr lang="he-IL" sz="1800" b="1" dirty="0">
                <a:latin typeface="Guttman Haim" panose="02010401010101010101" pitchFamily="2" charset="-79"/>
                <a:cs typeface="Guttman Haim" panose="02010401010101010101" pitchFamily="2" charset="-79"/>
              </a:rPr>
              <a:t>שלא מפחד ליפול</a:t>
            </a:r>
            <a:br>
              <a:rPr lang="he-IL" sz="1800" b="1" dirty="0">
                <a:latin typeface="Guttman Haim" panose="02010401010101010101" pitchFamily="2" charset="-79"/>
                <a:cs typeface="Guttman Haim" panose="02010401010101010101" pitchFamily="2" charset="-79"/>
              </a:rPr>
            </a:br>
            <a:r>
              <a:rPr lang="he-IL" sz="1800" b="1" dirty="0">
                <a:latin typeface="Guttman Haim" panose="02010401010101010101" pitchFamily="2" charset="-79"/>
                <a:cs typeface="Guttman Haim" panose="02010401010101010101" pitchFamily="2" charset="-79"/>
              </a:rPr>
              <a:t>שלא מפחד לגדול</a:t>
            </a:r>
          </a:p>
        </p:txBody>
      </p:sp>
      <p:sp>
        <p:nvSpPr>
          <p:cNvPr id="10" name="מלבן 9"/>
          <p:cNvSpPr/>
          <p:nvPr/>
        </p:nvSpPr>
        <p:spPr>
          <a:xfrm>
            <a:off x="5434149" y="4706382"/>
            <a:ext cx="3461656" cy="2031325"/>
          </a:xfrm>
          <a:prstGeom prst="rect">
            <a:avLst/>
          </a:prstGeom>
        </p:spPr>
        <p:txBody>
          <a:bodyPr wrap="square">
            <a:spAutoFit/>
          </a:bodyPr>
          <a:lstStyle/>
          <a:p>
            <a:pPr algn="r" rtl="1"/>
            <a:r>
              <a:rPr lang="he-IL" sz="1800" b="1" dirty="0">
                <a:latin typeface="Guttman Haim" panose="02010401010101010101" pitchFamily="2" charset="-79"/>
                <a:cs typeface="Guttman Haim" panose="02010401010101010101" pitchFamily="2" charset="-79"/>
              </a:rPr>
              <a:t>תו לתו נגן את הניגון שלך</a:t>
            </a:r>
            <a:br>
              <a:rPr lang="he-IL" sz="1800" b="1" dirty="0">
                <a:latin typeface="Guttman Haim" panose="02010401010101010101" pitchFamily="2" charset="-79"/>
                <a:cs typeface="Guttman Haim" panose="02010401010101010101" pitchFamily="2" charset="-79"/>
              </a:rPr>
            </a:br>
            <a:r>
              <a:rPr lang="he-IL" sz="1800" b="1" dirty="0">
                <a:latin typeface="Guttman Haim" panose="02010401010101010101" pitchFamily="2" charset="-79"/>
                <a:cs typeface="Guttman Haim" panose="02010401010101010101" pitchFamily="2" charset="-79"/>
              </a:rPr>
              <a:t>יש לך אחד יפה</a:t>
            </a:r>
            <a:br>
              <a:rPr lang="he-IL" sz="1800" b="1" dirty="0">
                <a:latin typeface="Guttman Haim" panose="02010401010101010101" pitchFamily="2" charset="-79"/>
                <a:cs typeface="Guttman Haim" panose="02010401010101010101" pitchFamily="2" charset="-79"/>
              </a:rPr>
            </a:br>
            <a:r>
              <a:rPr lang="he-IL" sz="1800" b="1" dirty="0">
                <a:latin typeface="Guttman Haim" panose="02010401010101010101" pitchFamily="2" charset="-79"/>
                <a:cs typeface="Guttman Haim" panose="02010401010101010101" pitchFamily="2" charset="-79"/>
              </a:rPr>
              <a:t>תרקוד כאילו העולם שר בשבילך</a:t>
            </a:r>
            <a:br>
              <a:rPr lang="he-IL" sz="1800" b="1" dirty="0">
                <a:latin typeface="Guttman Haim" panose="02010401010101010101" pitchFamily="2" charset="-79"/>
                <a:cs typeface="Guttman Haim" panose="02010401010101010101" pitchFamily="2" charset="-79"/>
              </a:rPr>
            </a:br>
            <a:r>
              <a:rPr lang="he-IL" sz="1800" b="1" dirty="0">
                <a:latin typeface="Guttman Haim" panose="02010401010101010101" pitchFamily="2" charset="-79"/>
                <a:cs typeface="Guttman Haim" panose="02010401010101010101" pitchFamily="2" charset="-79"/>
              </a:rPr>
              <a:t>הנה הלב כבר מתרפא</a:t>
            </a:r>
            <a:br>
              <a:rPr lang="he-IL" sz="1800" b="1" dirty="0">
                <a:latin typeface="Guttman Haim" panose="02010401010101010101" pitchFamily="2" charset="-79"/>
                <a:cs typeface="Guttman Haim" panose="02010401010101010101" pitchFamily="2" charset="-79"/>
              </a:rPr>
            </a:br>
            <a:r>
              <a:rPr lang="he-IL" sz="1800" b="1" dirty="0">
                <a:latin typeface="Guttman Haim" panose="02010401010101010101" pitchFamily="2" charset="-79"/>
                <a:cs typeface="Guttman Haim" panose="02010401010101010101" pitchFamily="2" charset="-79"/>
              </a:rPr>
              <a:t>ורק אל תפחד ליפול</a:t>
            </a:r>
            <a:br>
              <a:rPr lang="he-IL" sz="1800" b="1" dirty="0">
                <a:latin typeface="Guttman Haim" panose="02010401010101010101" pitchFamily="2" charset="-79"/>
                <a:cs typeface="Guttman Haim" panose="02010401010101010101" pitchFamily="2" charset="-79"/>
              </a:rPr>
            </a:br>
            <a:r>
              <a:rPr lang="he-IL" sz="1800" b="1" dirty="0">
                <a:latin typeface="Guttman Haim" panose="02010401010101010101" pitchFamily="2" charset="-79"/>
                <a:cs typeface="Guttman Haim" panose="02010401010101010101" pitchFamily="2" charset="-79"/>
              </a:rPr>
              <a:t>רק אל תפחד לגדול</a:t>
            </a:r>
          </a:p>
        </p:txBody>
      </p:sp>
      <p:sp>
        <p:nvSpPr>
          <p:cNvPr id="11" name="מלבן 10"/>
          <p:cNvSpPr/>
          <p:nvPr/>
        </p:nvSpPr>
        <p:spPr>
          <a:xfrm>
            <a:off x="3026352" y="2620535"/>
            <a:ext cx="2917173" cy="3139321"/>
          </a:xfrm>
          <a:prstGeom prst="rect">
            <a:avLst/>
          </a:prstGeom>
        </p:spPr>
        <p:txBody>
          <a:bodyPr wrap="square">
            <a:spAutoFit/>
          </a:bodyPr>
          <a:lstStyle/>
          <a:p>
            <a:pPr algn="r"/>
            <a:r>
              <a:rPr lang="he-IL" sz="1800" b="1" dirty="0">
                <a:latin typeface="Guttman Haim" panose="02010401010101010101" pitchFamily="2" charset="-79"/>
                <a:cs typeface="Guttman Haim" panose="02010401010101010101" pitchFamily="2" charset="-79"/>
              </a:rPr>
              <a:t>כל עוד לא הפסקת לחלום</a:t>
            </a:r>
            <a:br>
              <a:rPr lang="he-IL" sz="1800" b="1" dirty="0">
                <a:latin typeface="Guttman Haim" panose="02010401010101010101" pitchFamily="2" charset="-79"/>
                <a:cs typeface="Guttman Haim" panose="02010401010101010101" pitchFamily="2" charset="-79"/>
              </a:rPr>
            </a:br>
            <a:r>
              <a:rPr lang="he-IL" sz="1800" b="1" dirty="0">
                <a:latin typeface="Guttman Haim" panose="02010401010101010101" pitchFamily="2" charset="-79"/>
                <a:cs typeface="Guttman Haim" panose="02010401010101010101" pitchFamily="2" charset="-79"/>
              </a:rPr>
              <a:t>אתה מנצח</a:t>
            </a:r>
            <a:br>
              <a:rPr lang="he-IL" sz="1800" b="1" dirty="0">
                <a:latin typeface="Guttman Haim" panose="02010401010101010101" pitchFamily="2" charset="-79"/>
                <a:cs typeface="Guttman Haim" panose="02010401010101010101" pitchFamily="2" charset="-79"/>
              </a:rPr>
            </a:br>
            <a:r>
              <a:rPr lang="he-IL" sz="1800" b="1" dirty="0">
                <a:latin typeface="Guttman Haim" panose="02010401010101010101" pitchFamily="2" charset="-79"/>
                <a:cs typeface="Guttman Haim" panose="02010401010101010101" pitchFamily="2" charset="-79"/>
              </a:rPr>
              <a:t>כאילו אין מחר, לחיות היום</a:t>
            </a:r>
            <a:br>
              <a:rPr lang="he-IL" sz="1800" b="1" dirty="0">
                <a:latin typeface="Guttman Haim" panose="02010401010101010101" pitchFamily="2" charset="-79"/>
                <a:cs typeface="Guttman Haim" panose="02010401010101010101" pitchFamily="2" charset="-79"/>
              </a:rPr>
            </a:br>
            <a:r>
              <a:rPr lang="he-IL" sz="1800" b="1" dirty="0">
                <a:latin typeface="Guttman Haim" panose="02010401010101010101" pitchFamily="2" charset="-79"/>
                <a:cs typeface="Guttman Haim" panose="02010401010101010101" pitchFamily="2" charset="-79"/>
              </a:rPr>
              <a:t>תחזיק רק להיום</a:t>
            </a:r>
            <a:br>
              <a:rPr lang="he-IL" sz="1800" b="1" dirty="0">
                <a:latin typeface="Guttman Haim" panose="02010401010101010101" pitchFamily="2" charset="-79"/>
                <a:cs typeface="Guttman Haim" panose="02010401010101010101" pitchFamily="2" charset="-79"/>
              </a:rPr>
            </a:br>
            <a:r>
              <a:rPr lang="he-IL" sz="1800" b="1" dirty="0">
                <a:latin typeface="Guttman Haim" panose="02010401010101010101" pitchFamily="2" charset="-79"/>
                <a:cs typeface="Guttman Haim" panose="02010401010101010101" pitchFamily="2" charset="-79"/>
              </a:rPr>
              <a:t>כל עוד לא הפסקת לחלום</a:t>
            </a:r>
            <a:br>
              <a:rPr lang="he-IL" sz="1800" b="1" dirty="0">
                <a:latin typeface="Guttman Haim" panose="02010401010101010101" pitchFamily="2" charset="-79"/>
                <a:cs typeface="Guttman Haim" panose="02010401010101010101" pitchFamily="2" charset="-79"/>
              </a:rPr>
            </a:br>
            <a:r>
              <a:rPr lang="he-IL" sz="1800" b="1" dirty="0">
                <a:latin typeface="Guttman Haim" panose="02010401010101010101" pitchFamily="2" charset="-79"/>
                <a:cs typeface="Guttman Haim" panose="02010401010101010101" pitchFamily="2" charset="-79"/>
              </a:rPr>
              <a:t>אתה מנצח</a:t>
            </a:r>
            <a:br>
              <a:rPr lang="he-IL" sz="1800" b="1" dirty="0">
                <a:latin typeface="Guttman Haim" panose="02010401010101010101" pitchFamily="2" charset="-79"/>
                <a:cs typeface="Guttman Haim" panose="02010401010101010101" pitchFamily="2" charset="-79"/>
              </a:rPr>
            </a:br>
            <a:r>
              <a:rPr lang="he-IL" sz="1800" b="1" dirty="0">
                <a:latin typeface="Guttman Haim" panose="02010401010101010101" pitchFamily="2" charset="-79"/>
                <a:cs typeface="Guttman Haim" panose="02010401010101010101" pitchFamily="2" charset="-79"/>
              </a:rPr>
              <a:t>תעוף הכי רחוק שאתה יכול</a:t>
            </a:r>
            <a:br>
              <a:rPr lang="he-IL" sz="1800" b="1" dirty="0">
                <a:latin typeface="Guttman Haim" panose="02010401010101010101" pitchFamily="2" charset="-79"/>
                <a:cs typeface="Guttman Haim" panose="02010401010101010101" pitchFamily="2" charset="-79"/>
              </a:rPr>
            </a:br>
            <a:r>
              <a:rPr lang="he-IL" sz="1800" b="1" dirty="0">
                <a:latin typeface="Guttman Haim" panose="02010401010101010101" pitchFamily="2" charset="-79"/>
                <a:cs typeface="Guttman Haim" panose="02010401010101010101" pitchFamily="2" charset="-79"/>
              </a:rPr>
              <a:t>יש בך הכול</a:t>
            </a:r>
          </a:p>
        </p:txBody>
      </p:sp>
      <p:sp>
        <p:nvSpPr>
          <p:cNvPr id="12" name="מלבן 11"/>
          <p:cNvSpPr/>
          <p:nvPr/>
        </p:nvSpPr>
        <p:spPr>
          <a:xfrm>
            <a:off x="309278" y="4190195"/>
            <a:ext cx="2717074" cy="2308324"/>
          </a:xfrm>
          <a:prstGeom prst="rect">
            <a:avLst/>
          </a:prstGeom>
        </p:spPr>
        <p:txBody>
          <a:bodyPr wrap="square">
            <a:spAutoFit/>
          </a:bodyPr>
          <a:lstStyle/>
          <a:p>
            <a:pPr algn="r" rtl="1"/>
            <a:r>
              <a:rPr lang="he-IL" sz="1800" b="1" dirty="0">
                <a:latin typeface="Guttman Haim" panose="02010401010101010101" pitchFamily="2" charset="-79"/>
                <a:cs typeface="Guttman Haim" panose="02010401010101010101" pitchFamily="2" charset="-79"/>
              </a:rPr>
              <a:t>קח מכחול צייר את הציור שלך</a:t>
            </a:r>
            <a:br>
              <a:rPr lang="he-IL" sz="1800" b="1" dirty="0">
                <a:latin typeface="Guttman Haim" panose="02010401010101010101" pitchFamily="2" charset="-79"/>
                <a:cs typeface="Guttman Haim" panose="02010401010101010101" pitchFamily="2" charset="-79"/>
              </a:rPr>
            </a:br>
            <a:r>
              <a:rPr lang="he-IL" sz="1800" b="1" dirty="0">
                <a:latin typeface="Guttman Haim" panose="02010401010101010101" pitchFamily="2" charset="-79"/>
                <a:cs typeface="Guttman Haim" panose="02010401010101010101" pitchFamily="2" charset="-79"/>
              </a:rPr>
              <a:t>יש לך אחד יפה</a:t>
            </a:r>
            <a:br>
              <a:rPr lang="he-IL" sz="1800" b="1" dirty="0">
                <a:latin typeface="Guttman Haim" panose="02010401010101010101" pitchFamily="2" charset="-79"/>
                <a:cs typeface="Guttman Haim" panose="02010401010101010101" pitchFamily="2" charset="-79"/>
              </a:rPr>
            </a:br>
            <a:r>
              <a:rPr lang="he-IL" sz="1800" b="1" dirty="0">
                <a:latin typeface="Guttman Haim" panose="02010401010101010101" pitchFamily="2" charset="-79"/>
                <a:cs typeface="Guttman Haim" panose="02010401010101010101" pitchFamily="2" charset="-79"/>
              </a:rPr>
              <a:t>ואין שום דבר שיעצור אותך</a:t>
            </a:r>
            <a:br>
              <a:rPr lang="he-IL" sz="1800" b="1" dirty="0">
                <a:latin typeface="Guttman Haim" panose="02010401010101010101" pitchFamily="2" charset="-79"/>
                <a:cs typeface="Guttman Haim" panose="02010401010101010101" pitchFamily="2" charset="-79"/>
              </a:rPr>
            </a:br>
            <a:r>
              <a:rPr lang="he-IL" sz="1800" b="1" dirty="0">
                <a:latin typeface="Guttman Haim" panose="02010401010101010101" pitchFamily="2" charset="-79"/>
                <a:cs typeface="Guttman Haim" panose="02010401010101010101" pitchFamily="2" charset="-79"/>
              </a:rPr>
              <a:t>תפליג לאן שרק תרצה</a:t>
            </a:r>
            <a:br>
              <a:rPr lang="he-IL" sz="1800" b="1" dirty="0">
                <a:latin typeface="Guttman Haim" panose="02010401010101010101" pitchFamily="2" charset="-79"/>
                <a:cs typeface="Guttman Haim" panose="02010401010101010101" pitchFamily="2" charset="-79"/>
              </a:rPr>
            </a:br>
            <a:r>
              <a:rPr lang="he-IL" sz="1800" b="1" dirty="0">
                <a:latin typeface="Guttman Haim" panose="02010401010101010101" pitchFamily="2" charset="-79"/>
                <a:cs typeface="Guttman Haim" panose="02010401010101010101" pitchFamily="2" charset="-79"/>
              </a:rPr>
              <a:t>רק אל תפחד ליפול</a:t>
            </a:r>
            <a:br>
              <a:rPr lang="he-IL" sz="1800" b="1" dirty="0">
                <a:latin typeface="Guttman Haim" panose="02010401010101010101" pitchFamily="2" charset="-79"/>
                <a:cs typeface="Guttman Haim" panose="02010401010101010101" pitchFamily="2" charset="-79"/>
              </a:rPr>
            </a:br>
            <a:r>
              <a:rPr lang="he-IL" sz="1800" b="1" dirty="0">
                <a:latin typeface="Guttman Haim" panose="02010401010101010101" pitchFamily="2" charset="-79"/>
                <a:cs typeface="Guttman Haim" panose="02010401010101010101" pitchFamily="2" charset="-79"/>
              </a:rPr>
              <a:t>רק אל תפחד לגדול</a:t>
            </a:r>
          </a:p>
        </p:txBody>
      </p:sp>
      <p:sp>
        <p:nvSpPr>
          <p:cNvPr id="13" name="TextBox 12"/>
          <p:cNvSpPr txBox="1"/>
          <p:nvPr/>
        </p:nvSpPr>
        <p:spPr>
          <a:xfrm>
            <a:off x="3401353" y="6194446"/>
            <a:ext cx="2481213" cy="369332"/>
          </a:xfrm>
          <a:prstGeom prst="rect">
            <a:avLst/>
          </a:prstGeom>
          <a:noFill/>
        </p:spPr>
        <p:txBody>
          <a:bodyPr wrap="square" rtlCol="1">
            <a:spAutoFit/>
          </a:bodyPr>
          <a:lstStyle/>
          <a:p>
            <a:pPr algn="ctr"/>
            <a:r>
              <a:rPr lang="he-IL" sz="1800" b="1" dirty="0">
                <a:solidFill>
                  <a:srgbClr val="0070C0"/>
                </a:solidFill>
                <a:hlinkClick r:id="rId3"/>
              </a:rPr>
              <a:t>קישור לשיר </a:t>
            </a:r>
            <a:endParaRPr lang="he-IL" sz="1800" b="1" dirty="0">
              <a:solidFill>
                <a:srgbClr val="0070C0"/>
              </a:solidFill>
            </a:endParaRPr>
          </a:p>
        </p:txBody>
      </p:sp>
      <p:pic>
        <p:nvPicPr>
          <p:cNvPr id="21" name="תמונה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415" y="124135"/>
            <a:ext cx="1760311" cy="985774"/>
          </a:xfrm>
          <a:prstGeom prst="rect">
            <a:avLst/>
          </a:prstGeom>
        </p:spPr>
      </p:pic>
      <p:pic>
        <p:nvPicPr>
          <p:cNvPr id="2" name="תמונה 1" descr="תמונה שמכילה צילום מסך, טקסט, עיצוב גרפי, גרפיקה&#10;&#10;תוכן בינה מלאכותית גנרטיבית עשוי להיות שגוי.">
            <a:extLst>
              <a:ext uri="{FF2B5EF4-FFF2-40B4-BE49-F238E27FC236}">
                <a16:creationId xmlns:a16="http://schemas.microsoft.com/office/drawing/2014/main" id="{0BBE09AB-E304-52EE-84D1-01131C8C0A54}"/>
              </a:ext>
            </a:extLst>
          </p:cNvPr>
          <p:cNvPicPr>
            <a:picLocks noChangeAspect="1"/>
          </p:cNvPicPr>
          <p:nvPr/>
        </p:nvPicPr>
        <p:blipFill>
          <a:blip r:embed="rId5"/>
          <a:srcRect r="54109" b="68314"/>
          <a:stretch>
            <a:fillRect/>
          </a:stretch>
        </p:blipFill>
        <p:spPr>
          <a:xfrm>
            <a:off x="3806890" y="160338"/>
            <a:ext cx="2659274" cy="1032843"/>
          </a:xfrm>
          <a:prstGeom prst="rect">
            <a:avLst/>
          </a:prstGeom>
        </p:spPr>
      </p:pic>
    </p:spTree>
    <p:extLst>
      <p:ext uri="{BB962C8B-B14F-4D97-AF65-F5344CB8AC3E}">
        <p14:creationId xmlns:p14="http://schemas.microsoft.com/office/powerpoint/2010/main" val="39586080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8876" y="2560320"/>
            <a:ext cx="6625088" cy="2123658"/>
          </a:xfrm>
          <a:prstGeom prst="rect">
            <a:avLst/>
          </a:prstGeom>
          <a:noFill/>
          <a:ln w="12700">
            <a:solidFill>
              <a:schemeClr val="accent1"/>
            </a:solidFill>
          </a:ln>
        </p:spPr>
        <p:txBody>
          <a:bodyPr wrap="square" rtlCol="1">
            <a:spAutoFit/>
          </a:bodyPr>
          <a:lstStyle/>
          <a:p>
            <a:pPr algn="ctr" rtl="1"/>
            <a:r>
              <a:rPr lang="he-IL" sz="2400" b="1" dirty="0"/>
              <a:t>יום ההוקרה לפצועי מערכות ישראל ולנפגעי פעולות איבה הוא ההזדמנות שלנו להגיד תודה!</a:t>
            </a:r>
          </a:p>
          <a:p>
            <a:pPr algn="ctr" rtl="1"/>
            <a:endParaRPr lang="he-IL" sz="2400" b="1" dirty="0"/>
          </a:p>
          <a:p>
            <a:pPr algn="ctr" rtl="1"/>
            <a:r>
              <a:rPr lang="he-IL" sz="2400" b="1" dirty="0"/>
              <a:t>דבר יו"ר ארגון נכי צה"ל – עו"ד עידן </a:t>
            </a:r>
            <a:r>
              <a:rPr lang="he-IL" sz="2400" b="1" dirty="0" err="1"/>
              <a:t>קלימן</a:t>
            </a:r>
            <a:endParaRPr lang="he-IL" sz="2400" b="1" dirty="0"/>
          </a:p>
          <a:p>
            <a:pPr algn="ctr" rtl="1"/>
            <a:endParaRPr lang="he-IL" sz="1800" b="1" dirty="0">
              <a:hlinkClick r:id="rId3"/>
            </a:endParaRPr>
          </a:p>
          <a:p>
            <a:pPr algn="ctr" rtl="1"/>
            <a:r>
              <a:rPr lang="he-IL" sz="1800" b="1" dirty="0">
                <a:hlinkClick r:id="rId3"/>
              </a:rPr>
              <a:t>קישור לסרטון</a:t>
            </a:r>
            <a:endParaRPr lang="he-IL" sz="1800" b="1" dirty="0"/>
          </a:p>
        </p:txBody>
      </p:sp>
      <p:pic>
        <p:nvPicPr>
          <p:cNvPr id="13" name="תמונה 12"/>
          <p:cNvPicPr/>
          <p:nvPr/>
        </p:nvPicPr>
        <p:blipFill rotWithShape="1">
          <a:blip r:embed="rId4" cstate="print">
            <a:extLst>
              <a:ext uri="{28A0092B-C50C-407E-A947-70E740481C1C}">
                <a14:useLocalDpi xmlns:a14="http://schemas.microsoft.com/office/drawing/2010/main" val="0"/>
              </a:ext>
            </a:extLst>
          </a:blip>
          <a:srcRect l="10747" t="16127" r="16801" b="18048"/>
          <a:stretch/>
        </p:blipFill>
        <p:spPr bwMode="auto">
          <a:xfrm>
            <a:off x="0" y="148046"/>
            <a:ext cx="1963510" cy="1046119"/>
          </a:xfrm>
          <a:prstGeom prst="rect">
            <a:avLst/>
          </a:prstGeom>
          <a:ln>
            <a:noFill/>
          </a:ln>
          <a:extLst>
            <a:ext uri="{53640926-AAD7-44D8-BBD7-CCE9431645EC}">
              <a14:shadowObscured xmlns:a14="http://schemas.microsoft.com/office/drawing/2010/main"/>
            </a:ext>
          </a:extLst>
        </p:spPr>
      </p:pic>
      <p:pic>
        <p:nvPicPr>
          <p:cNvPr id="3" name="תמונה 2" descr="תמונה שמכילה צילום מסך, טקסט, עיצוב גרפי, גרפיקה&#10;&#10;תוכן בינה מלאכותית גנרטיבית עשוי להיות שגוי.">
            <a:extLst>
              <a:ext uri="{FF2B5EF4-FFF2-40B4-BE49-F238E27FC236}">
                <a16:creationId xmlns:a16="http://schemas.microsoft.com/office/drawing/2014/main" id="{AD51F2AD-80D6-474A-7478-B4410F70C7AA}"/>
              </a:ext>
            </a:extLst>
          </p:cNvPr>
          <p:cNvPicPr>
            <a:picLocks noChangeAspect="1"/>
          </p:cNvPicPr>
          <p:nvPr/>
        </p:nvPicPr>
        <p:blipFill>
          <a:blip r:embed="rId5"/>
          <a:srcRect r="54109" b="68314"/>
          <a:stretch>
            <a:fillRect/>
          </a:stretch>
        </p:blipFill>
        <p:spPr>
          <a:xfrm>
            <a:off x="3461607" y="160338"/>
            <a:ext cx="3004557" cy="1166949"/>
          </a:xfrm>
          <a:prstGeom prst="rect">
            <a:avLst/>
          </a:prstGeom>
        </p:spPr>
      </p:pic>
    </p:spTree>
    <p:extLst>
      <p:ext uri="{BB962C8B-B14F-4D97-AF65-F5344CB8AC3E}">
        <p14:creationId xmlns:p14="http://schemas.microsoft.com/office/powerpoint/2010/main" val="22016054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3"/>
          <a:srcRect t="1156" r="4607" b="-1"/>
          <a:stretch/>
        </p:blipFill>
        <p:spPr>
          <a:xfrm>
            <a:off x="1419499" y="1761441"/>
            <a:ext cx="5930353" cy="41900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תמונה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415" y="124135"/>
            <a:ext cx="1760311" cy="985774"/>
          </a:xfrm>
          <a:prstGeom prst="rect">
            <a:avLst/>
          </a:prstGeom>
        </p:spPr>
      </p:pic>
      <p:pic>
        <p:nvPicPr>
          <p:cNvPr id="3" name="תמונה 2" descr="תמונה שמכילה צילום מסך, טקסט, עיצוב גרפי, גרפיקה&#10;&#10;תוכן בינה מלאכותית גנרטיבית עשוי להיות שגוי.">
            <a:extLst>
              <a:ext uri="{FF2B5EF4-FFF2-40B4-BE49-F238E27FC236}">
                <a16:creationId xmlns:a16="http://schemas.microsoft.com/office/drawing/2014/main" id="{18191A66-6967-F01C-7338-B8A86F8FC448}"/>
              </a:ext>
            </a:extLst>
          </p:cNvPr>
          <p:cNvPicPr>
            <a:picLocks noChangeAspect="1"/>
          </p:cNvPicPr>
          <p:nvPr/>
        </p:nvPicPr>
        <p:blipFill>
          <a:blip r:embed="rId5"/>
          <a:srcRect r="54109" b="68314"/>
          <a:stretch>
            <a:fillRect/>
          </a:stretch>
        </p:blipFill>
        <p:spPr>
          <a:xfrm>
            <a:off x="3461607" y="160338"/>
            <a:ext cx="3004557" cy="1166949"/>
          </a:xfrm>
          <a:prstGeom prst="rect">
            <a:avLst/>
          </a:prstGeom>
        </p:spPr>
      </p:pic>
    </p:spTree>
    <p:extLst>
      <p:ext uri="{BB962C8B-B14F-4D97-AF65-F5344CB8AC3E}">
        <p14:creationId xmlns:p14="http://schemas.microsoft.com/office/powerpoint/2010/main" val="1849805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07772" y="2621279"/>
            <a:ext cx="5233852" cy="3416320"/>
          </a:xfrm>
          <a:prstGeom prst="rect">
            <a:avLst/>
          </a:prstGeom>
          <a:noFill/>
        </p:spPr>
        <p:txBody>
          <a:bodyPr wrap="square" rtlCol="1">
            <a:spAutoFit/>
          </a:bodyPr>
          <a:lstStyle/>
          <a:p>
            <a:pPr algn="ctr"/>
            <a:r>
              <a:rPr lang="he-IL" sz="2400" b="1" dirty="0">
                <a:latin typeface="Guttman Haim" panose="02010401010101010101" pitchFamily="2" charset="-79"/>
                <a:cs typeface="Guttman Haim" panose="02010401010101010101" pitchFamily="2" charset="-79"/>
              </a:rPr>
              <a:t>כָּל עוֹד בַּלֵּבָב פְּנִימָה</a:t>
            </a:r>
            <a:br>
              <a:rPr lang="he-IL" sz="2400" b="1" dirty="0">
                <a:latin typeface="Guttman Haim" panose="02010401010101010101" pitchFamily="2" charset="-79"/>
                <a:cs typeface="Guttman Haim" panose="02010401010101010101" pitchFamily="2" charset="-79"/>
              </a:rPr>
            </a:br>
            <a:r>
              <a:rPr lang="he-IL" sz="2400" b="1" dirty="0">
                <a:latin typeface="Guttman Haim" panose="02010401010101010101" pitchFamily="2" charset="-79"/>
                <a:cs typeface="Guttman Haim" panose="02010401010101010101" pitchFamily="2" charset="-79"/>
              </a:rPr>
              <a:t>נֶפֶשׁ יְהוּדִי </a:t>
            </a:r>
            <a:r>
              <a:rPr lang="he-IL" sz="2400" b="1" dirty="0" err="1">
                <a:latin typeface="Guttman Haim" panose="02010401010101010101" pitchFamily="2" charset="-79"/>
                <a:cs typeface="Guttman Haim" panose="02010401010101010101" pitchFamily="2" charset="-79"/>
              </a:rPr>
              <a:t>הוֹמִיָּה</a:t>
            </a:r>
            <a:r>
              <a:rPr lang="he-IL" sz="2400" b="1" dirty="0">
                <a:latin typeface="Guttman Haim" panose="02010401010101010101" pitchFamily="2" charset="-79"/>
                <a:cs typeface="Guttman Haim" panose="02010401010101010101" pitchFamily="2" charset="-79"/>
              </a:rPr>
              <a:t/>
            </a:r>
            <a:br>
              <a:rPr lang="he-IL" sz="2400" b="1" dirty="0">
                <a:latin typeface="Guttman Haim" panose="02010401010101010101" pitchFamily="2" charset="-79"/>
                <a:cs typeface="Guttman Haim" panose="02010401010101010101" pitchFamily="2" charset="-79"/>
              </a:rPr>
            </a:br>
            <a:r>
              <a:rPr lang="he-IL" sz="2400" b="1" dirty="0">
                <a:latin typeface="Guttman Haim" panose="02010401010101010101" pitchFamily="2" charset="-79"/>
                <a:cs typeface="Guttman Haim" panose="02010401010101010101" pitchFamily="2" charset="-79"/>
              </a:rPr>
              <a:t>וּלְפַאֲתֵי מִזְרָח קָדִימָה</a:t>
            </a:r>
            <a:br>
              <a:rPr lang="he-IL" sz="2400" b="1" dirty="0">
                <a:latin typeface="Guttman Haim" panose="02010401010101010101" pitchFamily="2" charset="-79"/>
                <a:cs typeface="Guttman Haim" panose="02010401010101010101" pitchFamily="2" charset="-79"/>
              </a:rPr>
            </a:br>
            <a:r>
              <a:rPr lang="he-IL" sz="2400" b="1" dirty="0">
                <a:latin typeface="Guttman Haim" panose="02010401010101010101" pitchFamily="2" charset="-79"/>
                <a:cs typeface="Guttman Haim" panose="02010401010101010101" pitchFamily="2" charset="-79"/>
              </a:rPr>
              <a:t>עַיִן לְצִיּוֹן צוֹפִיָּה</a:t>
            </a:r>
            <a:br>
              <a:rPr lang="he-IL" sz="2400" b="1" dirty="0">
                <a:latin typeface="Guttman Haim" panose="02010401010101010101" pitchFamily="2" charset="-79"/>
                <a:cs typeface="Guttman Haim" panose="02010401010101010101" pitchFamily="2" charset="-79"/>
              </a:rPr>
            </a:br>
            <a:endParaRPr lang="he-IL" sz="2400" b="1" dirty="0">
              <a:latin typeface="Guttman Haim" panose="02010401010101010101" pitchFamily="2" charset="-79"/>
              <a:cs typeface="Guttman Haim" panose="02010401010101010101" pitchFamily="2" charset="-79"/>
            </a:endParaRPr>
          </a:p>
          <a:p>
            <a:pPr algn="ctr"/>
            <a:r>
              <a:rPr lang="he-IL" sz="2400" b="1" dirty="0">
                <a:latin typeface="Guttman Haim" panose="02010401010101010101" pitchFamily="2" charset="-79"/>
                <a:cs typeface="Guttman Haim" panose="02010401010101010101" pitchFamily="2" charset="-79"/>
              </a:rPr>
              <a:t>עוֹד לֹא אָבְדָה </a:t>
            </a:r>
            <a:r>
              <a:rPr lang="he-IL" sz="2400" b="1" dirty="0" err="1">
                <a:latin typeface="Guttman Haim" panose="02010401010101010101" pitchFamily="2" charset="-79"/>
                <a:cs typeface="Guttman Haim" panose="02010401010101010101" pitchFamily="2" charset="-79"/>
              </a:rPr>
              <a:t>תִּקְוָתֵנו</a:t>
            </a:r>
            <a:r>
              <a:rPr lang="he-IL" sz="2400" b="1" dirty="0">
                <a:latin typeface="Guttman Haim" panose="02010401010101010101" pitchFamily="2" charset="-79"/>
                <a:cs typeface="Guttman Haim" panose="02010401010101010101" pitchFamily="2" charset="-79"/>
              </a:rPr>
              <a:t>ּ</a:t>
            </a:r>
            <a:br>
              <a:rPr lang="he-IL" sz="2400" b="1" dirty="0">
                <a:latin typeface="Guttman Haim" panose="02010401010101010101" pitchFamily="2" charset="-79"/>
                <a:cs typeface="Guttman Haim" panose="02010401010101010101" pitchFamily="2" charset="-79"/>
              </a:rPr>
            </a:br>
            <a:r>
              <a:rPr lang="he-IL" sz="2400" b="1" dirty="0" err="1">
                <a:latin typeface="Guttman Haim" panose="02010401010101010101" pitchFamily="2" charset="-79"/>
                <a:cs typeface="Guttman Haim" panose="02010401010101010101" pitchFamily="2" charset="-79"/>
              </a:rPr>
              <a:t>הַתִּקְוָה</a:t>
            </a:r>
            <a:r>
              <a:rPr lang="he-IL" sz="2400" b="1" dirty="0">
                <a:latin typeface="Guttman Haim" panose="02010401010101010101" pitchFamily="2" charset="-79"/>
                <a:cs typeface="Guttman Haim" panose="02010401010101010101" pitchFamily="2" charset="-79"/>
              </a:rPr>
              <a:t> בַּת שְׁנוֹת אַלְפַּיִם</a:t>
            </a:r>
            <a:br>
              <a:rPr lang="he-IL" sz="2400" b="1" dirty="0">
                <a:latin typeface="Guttman Haim" panose="02010401010101010101" pitchFamily="2" charset="-79"/>
                <a:cs typeface="Guttman Haim" panose="02010401010101010101" pitchFamily="2" charset="-79"/>
              </a:rPr>
            </a:br>
            <a:r>
              <a:rPr lang="he-IL" sz="2400" b="1" dirty="0">
                <a:latin typeface="Guttman Haim" panose="02010401010101010101" pitchFamily="2" charset="-79"/>
                <a:cs typeface="Guttman Haim" panose="02010401010101010101" pitchFamily="2" charset="-79"/>
              </a:rPr>
              <a:t>לִהְיוֹת עַם חָפְשִׁי בְּאַרְצֵנוּ</a:t>
            </a:r>
            <a:br>
              <a:rPr lang="he-IL" sz="2400" b="1" dirty="0">
                <a:latin typeface="Guttman Haim" panose="02010401010101010101" pitchFamily="2" charset="-79"/>
                <a:cs typeface="Guttman Haim" panose="02010401010101010101" pitchFamily="2" charset="-79"/>
              </a:rPr>
            </a:br>
            <a:r>
              <a:rPr lang="he-IL" sz="2400" b="1" dirty="0">
                <a:latin typeface="Guttman Haim" panose="02010401010101010101" pitchFamily="2" charset="-79"/>
                <a:cs typeface="Guttman Haim" panose="02010401010101010101" pitchFamily="2" charset="-79"/>
              </a:rPr>
              <a:t>אֶרֶץ צִיּוֹן וִירוּשָׁלַיִם</a:t>
            </a:r>
          </a:p>
        </p:txBody>
      </p:sp>
      <p:sp>
        <p:nvSpPr>
          <p:cNvPr id="4" name="TextBox 3"/>
          <p:cNvSpPr txBox="1"/>
          <p:nvPr/>
        </p:nvSpPr>
        <p:spPr>
          <a:xfrm>
            <a:off x="2848317" y="1701875"/>
            <a:ext cx="4152762" cy="584775"/>
          </a:xfrm>
          <a:prstGeom prst="rect">
            <a:avLst/>
          </a:prstGeom>
          <a:noFill/>
        </p:spPr>
        <p:txBody>
          <a:bodyPr wrap="square" rtlCol="1">
            <a:spAutoFit/>
          </a:bodyPr>
          <a:lstStyle/>
          <a:p>
            <a:pPr algn="ctr"/>
            <a:r>
              <a:rPr lang="he-IL" sz="3200" b="1" dirty="0">
                <a:solidFill>
                  <a:srgbClr val="0070C0"/>
                </a:solidFill>
                <a:latin typeface="Guttman Haim" panose="02010401010101010101" pitchFamily="2" charset="-79"/>
                <a:cs typeface="Guttman Haim" panose="02010401010101010101" pitchFamily="2" charset="-79"/>
              </a:rPr>
              <a:t>המנון התקווה</a:t>
            </a:r>
          </a:p>
        </p:txBody>
      </p:sp>
      <p:pic>
        <p:nvPicPr>
          <p:cNvPr id="15" name="תמונה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415" y="124135"/>
            <a:ext cx="1760311" cy="985774"/>
          </a:xfrm>
          <a:prstGeom prst="rect">
            <a:avLst/>
          </a:prstGeom>
        </p:spPr>
      </p:pic>
      <p:pic>
        <p:nvPicPr>
          <p:cNvPr id="2" name="תמונה 1" descr="תמונה שמכילה צילום מסך, טקסט, עיצוב גרפי, גרפיקה&#10;&#10;תוכן בינה מלאכותית גנרטיבית עשוי להיות שגוי.">
            <a:extLst>
              <a:ext uri="{FF2B5EF4-FFF2-40B4-BE49-F238E27FC236}">
                <a16:creationId xmlns:a16="http://schemas.microsoft.com/office/drawing/2014/main" id="{499A8497-8B99-B70D-02D3-89D5FA9385A5}"/>
              </a:ext>
            </a:extLst>
          </p:cNvPr>
          <p:cNvPicPr>
            <a:picLocks noChangeAspect="1"/>
          </p:cNvPicPr>
          <p:nvPr/>
        </p:nvPicPr>
        <p:blipFill>
          <a:blip r:embed="rId4"/>
          <a:srcRect r="54109" b="68314"/>
          <a:stretch>
            <a:fillRect/>
          </a:stretch>
        </p:blipFill>
        <p:spPr>
          <a:xfrm>
            <a:off x="3461607" y="160338"/>
            <a:ext cx="3004557" cy="1166949"/>
          </a:xfrm>
          <a:prstGeom prst="rect">
            <a:avLst/>
          </a:prstGeom>
        </p:spPr>
      </p:pic>
    </p:spTree>
    <p:extLst>
      <p:ext uri="{BB962C8B-B14F-4D97-AF65-F5344CB8AC3E}">
        <p14:creationId xmlns:p14="http://schemas.microsoft.com/office/powerpoint/2010/main" val="992941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923636" y="2297236"/>
            <a:ext cx="7811062" cy="304698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0" algn="ctr" rtl="1">
              <a:lnSpc>
                <a:spcPct val="150000"/>
              </a:lnSpc>
            </a:pPr>
            <a:r>
              <a:rPr lang="he-IL" sz="3200" b="1" dirty="0">
                <a:latin typeface="David" panose="020E0502060401010101" pitchFamily="34" charset="-79"/>
                <a:cs typeface="David" panose="020E0502060401010101" pitchFamily="34" charset="-79"/>
              </a:rPr>
              <a:t>על פי החלטת ממשלה משנת 2014, </a:t>
            </a:r>
          </a:p>
          <a:p>
            <a:pPr lvl="0" algn="ctr" rtl="1">
              <a:lnSpc>
                <a:spcPct val="150000"/>
              </a:lnSpc>
            </a:pPr>
            <a:r>
              <a:rPr lang="he-IL" sz="3200" b="1" dirty="0">
                <a:latin typeface="David" panose="020E0502060401010101" pitchFamily="34" charset="-79"/>
                <a:cs typeface="David" panose="020E0502060401010101" pitchFamily="34" charset="-79"/>
              </a:rPr>
              <a:t>בכל שנה בי"ז בכסלו, </a:t>
            </a:r>
          </a:p>
          <a:p>
            <a:pPr lvl="0" algn="ctr" rtl="1">
              <a:lnSpc>
                <a:spcPct val="150000"/>
              </a:lnSpc>
            </a:pPr>
            <a:r>
              <a:rPr lang="he-IL" sz="3200" b="1" dirty="0">
                <a:latin typeface="David" panose="020E0502060401010101" pitchFamily="34" charset="-79"/>
                <a:cs typeface="David" panose="020E0502060401010101" pitchFamily="34" charset="-79"/>
              </a:rPr>
              <a:t>מדינת ישראל תציין </a:t>
            </a:r>
          </a:p>
          <a:p>
            <a:pPr lvl="0" algn="ctr" rtl="1">
              <a:lnSpc>
                <a:spcPct val="150000"/>
              </a:lnSpc>
            </a:pPr>
            <a:r>
              <a:rPr lang="he-IL" sz="3200" b="1" dirty="0">
                <a:solidFill>
                  <a:srgbClr val="0070C0"/>
                </a:solidFill>
                <a:latin typeface="David" panose="020E0502060401010101" pitchFamily="34" charset="-79"/>
                <a:cs typeface="David" panose="020E0502060401010101" pitchFamily="34" charset="-79"/>
              </a:rPr>
              <a:t>יום הוקרה לפצועי צה"ל ולנפגעי פעולות איבה</a:t>
            </a:r>
            <a:endParaRPr lang="he-IL" sz="2400" b="1" dirty="0">
              <a:solidFill>
                <a:srgbClr val="0070C0"/>
              </a:solidFill>
              <a:latin typeface="David" panose="020E0502060401010101" pitchFamily="34" charset="-79"/>
              <a:cs typeface="David" panose="020E0502060401010101" pitchFamily="34" charset="-79"/>
            </a:endParaRPr>
          </a:p>
        </p:txBody>
      </p:sp>
      <p:sp>
        <p:nvSpPr>
          <p:cNvPr id="4" name="AutoShape 2" descr="אתר ההתייעצויות של משרד החינוך"/>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15" name="תמונה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660" y="230006"/>
            <a:ext cx="1760311" cy="985774"/>
          </a:xfrm>
          <a:prstGeom prst="rect">
            <a:avLst/>
          </a:prstGeom>
        </p:spPr>
      </p:pic>
      <p:pic>
        <p:nvPicPr>
          <p:cNvPr id="3" name="תמונה 2" descr="תמונה שמכילה צילום מסך, טקסט, עיצוב גרפי, גרפיקה&#10;&#10;תוכן בינה מלאכותית גנרטיבית עשוי להיות שגוי.">
            <a:extLst>
              <a:ext uri="{FF2B5EF4-FFF2-40B4-BE49-F238E27FC236}">
                <a16:creationId xmlns:a16="http://schemas.microsoft.com/office/drawing/2014/main" id="{AA700B4A-8D52-2347-476B-2FC900F3095F}"/>
              </a:ext>
            </a:extLst>
          </p:cNvPr>
          <p:cNvPicPr>
            <a:picLocks noChangeAspect="1"/>
          </p:cNvPicPr>
          <p:nvPr/>
        </p:nvPicPr>
        <p:blipFill>
          <a:blip r:embed="rId4"/>
          <a:srcRect r="54109" b="68314"/>
          <a:stretch>
            <a:fillRect/>
          </a:stretch>
        </p:blipFill>
        <p:spPr>
          <a:xfrm>
            <a:off x="3461607" y="160338"/>
            <a:ext cx="3004557" cy="1166949"/>
          </a:xfrm>
          <a:prstGeom prst="rect">
            <a:avLst/>
          </a:prstGeom>
        </p:spPr>
      </p:pic>
    </p:spTree>
    <p:extLst>
      <p:ext uri="{BB962C8B-B14F-4D97-AF65-F5344CB8AC3E}">
        <p14:creationId xmlns:p14="http://schemas.microsoft.com/office/powerpoint/2010/main" val="404160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522514" y="1545560"/>
            <a:ext cx="8343514" cy="452431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r" rtl="1"/>
            <a:r>
              <a:rPr lang="he-IL" sz="2400" dirty="0">
                <a:latin typeface="David" panose="020E0502060401010101" pitchFamily="34" charset="-79"/>
                <a:cs typeface="David" panose="020E0502060401010101" pitchFamily="34" charset="-79"/>
              </a:rPr>
              <a:t>אנו מציינים שנתיים למלחמת </a:t>
            </a:r>
            <a:r>
              <a:rPr lang="he-IL" sz="2400" dirty="0" smtClean="0">
                <a:latin typeface="David" panose="020E0502060401010101" pitchFamily="34" charset="-79"/>
                <a:cs typeface="David" panose="020E0502060401010101" pitchFamily="34" charset="-79"/>
              </a:rPr>
              <a:t>התקומה. </a:t>
            </a:r>
            <a:r>
              <a:rPr lang="he-IL" sz="2400" dirty="0">
                <a:latin typeface="David" panose="020E0502060401010101" pitchFamily="34" charset="-79"/>
                <a:cs typeface="David" panose="020E0502060401010101" pitchFamily="34" charset="-79"/>
              </a:rPr>
              <a:t>לוחמי ולוחמות צה"ל לחמו ולוחמים בהצלחה מרובה, מתוך רוח גבורה ומסירות נפש אדירה בחזיתות השונות. במהלך מלחמת חרבות ברזל שהחלה בשנת תשפ"ד נוספו למעגל פצועי מערכות ישראל ונפגעי פעולות האיבה אלפי פצועים, שגילו אומץ וגבורה בהגנה על מדינת ישראל ומשמעותו של יום ההוקרה מתחדד ומתעצם. </a:t>
            </a:r>
            <a:endParaRPr lang="he-IL" sz="2400" dirty="0" smtClean="0">
              <a:latin typeface="David" panose="020E0502060401010101" pitchFamily="34" charset="-79"/>
              <a:cs typeface="David" panose="020E0502060401010101" pitchFamily="34" charset="-79"/>
            </a:endParaRPr>
          </a:p>
          <a:p>
            <a:pPr algn="r" rtl="1"/>
            <a:r>
              <a:rPr lang="he-IL" sz="2400" dirty="0" smtClean="0">
                <a:latin typeface="David" panose="020E0502060401010101" pitchFamily="34" charset="-79"/>
                <a:cs typeface="David" panose="020E0502060401010101" pitchFamily="34" charset="-79"/>
              </a:rPr>
              <a:t>במדינת </a:t>
            </a:r>
            <a:r>
              <a:rPr lang="he-IL" sz="2400" dirty="0">
                <a:latin typeface="David" panose="020E0502060401010101" pitchFamily="34" charset="-79"/>
                <a:cs typeface="David" panose="020E0502060401010101" pitchFamily="34" charset="-79"/>
              </a:rPr>
              <a:t>ישראל חיים היום 52.000 פצועי צה"ל , </a:t>
            </a:r>
            <a:r>
              <a:rPr lang="he-IL" sz="2400" dirty="0" smtClean="0">
                <a:latin typeface="David" panose="020E0502060401010101" pitchFamily="34" charset="-79"/>
                <a:cs typeface="David" panose="020E0502060401010101" pitchFamily="34" charset="-79"/>
              </a:rPr>
              <a:t>ו- </a:t>
            </a:r>
            <a:r>
              <a:rPr lang="he-IL" sz="2400" dirty="0">
                <a:latin typeface="David" panose="020E0502060401010101" pitchFamily="34" charset="-79"/>
                <a:cs typeface="David" panose="020E0502060401010101" pitchFamily="34" charset="-79"/>
              </a:rPr>
              <a:t>20,400 נפגעי פעולות איבה. </a:t>
            </a:r>
            <a:endParaRPr lang="en-US" sz="2400" dirty="0">
              <a:latin typeface="David" panose="020E0502060401010101" pitchFamily="34" charset="-79"/>
              <a:cs typeface="David" panose="020E0502060401010101" pitchFamily="34" charset="-79"/>
            </a:endParaRPr>
          </a:p>
          <a:p>
            <a:pPr algn="r" rtl="1"/>
            <a:r>
              <a:rPr lang="he-IL" sz="2400" dirty="0">
                <a:latin typeface="David" panose="020E0502060401010101" pitchFamily="34" charset="-79"/>
                <a:cs typeface="David" panose="020E0502060401010101" pitchFamily="34" charset="-79"/>
              </a:rPr>
              <a:t>ביום זה אנו מתפללים לרפואת כל הפצועים ומחזקים את ידי גורמי הביטחון אשר מחרפים נפשם במערכה על הבית, תוך שאנו עומדים איתנים בעורף, מגלים מחדש את חוסננו הלאומי ואת פניה היפות של החברה הישראלית שנרתמת לסייע בכל צורך</a:t>
            </a:r>
            <a:r>
              <a:rPr lang="en-US" sz="2400" dirty="0" smtClean="0">
                <a:latin typeface="David" panose="020E0502060401010101" pitchFamily="34" charset="-79"/>
                <a:cs typeface="David" panose="020E0502060401010101" pitchFamily="34" charset="-79"/>
              </a:rPr>
              <a:t>.</a:t>
            </a:r>
            <a:endParaRPr lang="en-US" sz="2400" dirty="0">
              <a:latin typeface="David" panose="020E0502060401010101" pitchFamily="34" charset="-79"/>
              <a:cs typeface="David" panose="020E0502060401010101" pitchFamily="34" charset="-79"/>
            </a:endParaRPr>
          </a:p>
        </p:txBody>
      </p:sp>
      <p:pic>
        <p:nvPicPr>
          <p:cNvPr id="15" name="תמונה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415" y="124135"/>
            <a:ext cx="1760311" cy="985774"/>
          </a:xfrm>
          <a:prstGeom prst="rect">
            <a:avLst/>
          </a:prstGeom>
        </p:spPr>
      </p:pic>
      <p:pic>
        <p:nvPicPr>
          <p:cNvPr id="3" name="תמונה 2" descr="תמונה שמכילה צילום מסך, טקסט, עיצוב גרפי, גרפיקה&#10;&#10;תוכן בינה מלאכותית גנרטיבית עשוי להיות שגוי.">
            <a:extLst>
              <a:ext uri="{FF2B5EF4-FFF2-40B4-BE49-F238E27FC236}">
                <a16:creationId xmlns:a16="http://schemas.microsoft.com/office/drawing/2014/main" id="{C96406DF-1046-4055-5414-AD32B6683E21}"/>
              </a:ext>
            </a:extLst>
          </p:cNvPr>
          <p:cNvPicPr>
            <a:picLocks noChangeAspect="1"/>
          </p:cNvPicPr>
          <p:nvPr/>
        </p:nvPicPr>
        <p:blipFill>
          <a:blip r:embed="rId4"/>
          <a:srcRect r="54109" b="68314"/>
          <a:stretch>
            <a:fillRect/>
          </a:stretch>
        </p:blipFill>
        <p:spPr>
          <a:xfrm>
            <a:off x="3461607" y="160338"/>
            <a:ext cx="3004557" cy="1166949"/>
          </a:xfrm>
          <a:prstGeom prst="rect">
            <a:avLst/>
          </a:prstGeom>
        </p:spPr>
      </p:pic>
      <p:sp>
        <p:nvSpPr>
          <p:cNvPr id="4" name="מלבן 3"/>
          <p:cNvSpPr/>
          <p:nvPr/>
        </p:nvSpPr>
        <p:spPr>
          <a:xfrm>
            <a:off x="6374674" y="6069875"/>
            <a:ext cx="2113729" cy="307777"/>
          </a:xfrm>
          <a:prstGeom prst="rect">
            <a:avLst/>
          </a:prstGeom>
        </p:spPr>
        <p:txBody>
          <a:bodyPr wrap="square">
            <a:spAutoFit/>
          </a:bodyPr>
          <a:lstStyle/>
          <a:p>
            <a:pPr algn="r" rtl="1"/>
            <a:r>
              <a:rPr lang="he-IL" dirty="0">
                <a:latin typeface="David" panose="020E0502060401010101" pitchFamily="34" charset="-79"/>
                <a:cs typeface="David" panose="020E0502060401010101" pitchFamily="34" charset="-79"/>
                <a:hlinkClick r:id="rId5"/>
              </a:rPr>
              <a:t>קישור לסרטון - עם אחד</a:t>
            </a:r>
            <a:endParaRPr lang="en-US"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0544776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2175163" y="2411809"/>
            <a:ext cx="6816436" cy="4524315"/>
          </a:xfrm>
          <a:prstGeom prst="rect">
            <a:avLst/>
          </a:prstGeom>
        </p:spPr>
        <p:txBody>
          <a:bodyPr wrap="square">
            <a:spAutoFit/>
          </a:bodyPr>
          <a:lstStyle/>
          <a:p>
            <a:pPr algn="r" rtl="1">
              <a:lnSpc>
                <a:spcPct val="150000"/>
              </a:lnSpc>
            </a:pPr>
            <a:r>
              <a:rPr lang="he-IL" sz="2200" dirty="0">
                <a:latin typeface="David" panose="020E0502060401010101" pitchFamily="34" charset="-79"/>
                <a:cs typeface="David" panose="020E0502060401010101" pitchFamily="34" charset="-79"/>
              </a:rPr>
              <a:t>היום לפני 78 שנים, בי"ז בכסלו תש"ח, </a:t>
            </a:r>
            <a:r>
              <a:rPr lang="he-IL" sz="2200" b="1" dirty="0">
                <a:latin typeface="David" panose="020E0502060401010101" pitchFamily="34" charset="-79"/>
                <a:cs typeface="David" panose="020E0502060401010101" pitchFamily="34" charset="-79"/>
              </a:rPr>
              <a:t>כ"ט בנובמבר 1947</a:t>
            </a:r>
            <a:r>
              <a:rPr lang="he-IL" sz="2200" dirty="0">
                <a:latin typeface="David" panose="020E0502060401010101" pitchFamily="34" charset="-79"/>
                <a:cs typeface="David" panose="020E0502060401010101" pitchFamily="34" charset="-79"/>
              </a:rPr>
              <a:t>,</a:t>
            </a:r>
          </a:p>
          <a:p>
            <a:pPr algn="r" rtl="1">
              <a:lnSpc>
                <a:spcPct val="150000"/>
              </a:lnSpc>
            </a:pPr>
            <a:r>
              <a:rPr lang="he-IL" sz="2200" dirty="0">
                <a:latin typeface="David" panose="020E0502060401010101" pitchFamily="34" charset="-79"/>
                <a:cs typeface="David" panose="020E0502060401010101" pitchFamily="34" charset="-79"/>
              </a:rPr>
              <a:t>עוד לא הייתה לנו מדינה כאן בארץ ישראל.</a:t>
            </a:r>
          </a:p>
          <a:p>
            <a:pPr algn="r" rtl="1">
              <a:lnSpc>
                <a:spcPct val="150000"/>
              </a:lnSpc>
            </a:pPr>
            <a:r>
              <a:rPr lang="he-IL" sz="2200" dirty="0">
                <a:latin typeface="David" panose="020E0502060401010101" pitchFamily="34" charset="-79"/>
                <a:cs typeface="David" panose="020E0502060401010101" pitchFamily="34" charset="-79"/>
              </a:rPr>
              <a:t>באותו יום, התכנסה עצרת האומות המאוחדות</a:t>
            </a:r>
          </a:p>
          <a:p>
            <a:pPr algn="r" rtl="1">
              <a:lnSpc>
                <a:spcPct val="150000"/>
              </a:lnSpc>
            </a:pPr>
            <a:r>
              <a:rPr lang="he-IL" sz="2200" dirty="0">
                <a:latin typeface="David" panose="020E0502060401010101" pitchFamily="34" charset="-79"/>
                <a:cs typeface="David" panose="020E0502060401010101" pitchFamily="34" charset="-79"/>
              </a:rPr>
              <a:t>להצבעה היסטורית מרגשת </a:t>
            </a:r>
          </a:p>
          <a:p>
            <a:pPr algn="r" rtl="1">
              <a:lnSpc>
                <a:spcPct val="150000"/>
              </a:lnSpc>
            </a:pPr>
            <a:r>
              <a:rPr lang="he-IL" sz="2200" dirty="0">
                <a:latin typeface="David" panose="020E0502060401010101" pitchFamily="34" charset="-79"/>
                <a:cs typeface="David" panose="020E0502060401010101" pitchFamily="34" charset="-79"/>
              </a:rPr>
              <a:t>על הקמת מדינה לעם היהודי</a:t>
            </a:r>
          </a:p>
          <a:p>
            <a:pPr algn="r" rtl="1">
              <a:lnSpc>
                <a:spcPct val="150000"/>
              </a:lnSpc>
            </a:pPr>
            <a:r>
              <a:rPr lang="he-IL" sz="2200" dirty="0">
                <a:latin typeface="David" panose="020E0502060401010101" pitchFamily="34" charset="-79"/>
                <a:cs typeface="David" panose="020E0502060401010101" pitchFamily="34" charset="-79"/>
              </a:rPr>
              <a:t>בארץ ישראל.</a:t>
            </a:r>
            <a:endParaRPr lang="he-IL" sz="2200" dirty="0">
              <a:latin typeface="FbHatzofe-Regular"/>
            </a:endParaRPr>
          </a:p>
          <a:p>
            <a:pPr algn="r" rtl="1"/>
            <a:endParaRPr lang="he-IL" sz="1800" dirty="0">
              <a:latin typeface="David" panose="020E0502060401010101" pitchFamily="34" charset="-79"/>
              <a:cs typeface="David" panose="020E0502060401010101" pitchFamily="34" charset="-79"/>
            </a:endParaRPr>
          </a:p>
          <a:p>
            <a:pPr algn="r" rtl="1"/>
            <a:r>
              <a:rPr lang="he-IL" sz="1800" dirty="0">
                <a:latin typeface="David" panose="020E0502060401010101" pitchFamily="34" charset="-79"/>
                <a:cs typeface="David" panose="020E0502060401010101" pitchFamily="34" charset="-79"/>
                <a:hlinkClick r:id="rId3"/>
              </a:rPr>
              <a:t>קישור</a:t>
            </a:r>
            <a:r>
              <a:rPr lang="he-IL" sz="1800" dirty="0">
                <a:latin typeface="David" panose="020E0502060401010101" pitchFamily="34" charset="-79"/>
                <a:cs typeface="David" panose="020E0502060401010101" pitchFamily="34" charset="-79"/>
              </a:rPr>
              <a:t> לסרטון החלטת האומות המאוחדות</a:t>
            </a:r>
          </a:p>
          <a:p>
            <a:pPr algn="r" rtl="1"/>
            <a:endParaRPr lang="he-IL" sz="1800" dirty="0">
              <a:latin typeface="FbHatzofe-Regular"/>
            </a:endParaRPr>
          </a:p>
          <a:p>
            <a:pPr algn="r" rtl="1"/>
            <a:endParaRPr lang="he-IL" sz="1800" dirty="0">
              <a:latin typeface="FbHatzofe-Regular"/>
            </a:endParaRPr>
          </a:p>
          <a:p>
            <a:pPr algn="r" rtl="1"/>
            <a:endParaRPr lang="he-IL" sz="1800" dirty="0">
              <a:latin typeface="FbHatzofe-Regular"/>
            </a:endParaRPr>
          </a:p>
        </p:txBody>
      </p:sp>
      <p:sp>
        <p:nvSpPr>
          <p:cNvPr id="7" name="TextBox 6"/>
          <p:cNvSpPr txBox="1"/>
          <p:nvPr/>
        </p:nvSpPr>
        <p:spPr>
          <a:xfrm>
            <a:off x="1487053" y="1760070"/>
            <a:ext cx="6483928" cy="584775"/>
          </a:xfrm>
          <a:prstGeom prst="rect">
            <a:avLst/>
          </a:prstGeom>
          <a:noFill/>
        </p:spPr>
        <p:txBody>
          <a:bodyPr wrap="square" rtlCol="1">
            <a:spAutoFit/>
          </a:bodyPr>
          <a:lstStyle/>
          <a:p>
            <a:pPr algn="ctr"/>
            <a:r>
              <a:rPr lang="he-IL" sz="3200" b="1" dirty="0">
                <a:latin typeface="David" panose="020E0502060401010101" pitchFamily="34" charset="-79"/>
                <a:cs typeface="David" panose="020E0502060401010101" pitchFamily="34" charset="-79"/>
              </a:rPr>
              <a:t>עצרת האו"ם – כ"ט בנובמבר 1947 </a:t>
            </a:r>
          </a:p>
        </p:txBody>
      </p:sp>
      <p:pic>
        <p:nvPicPr>
          <p:cNvPr id="9" name="תמונה 8"/>
          <p:cNvPicPr/>
          <p:nvPr/>
        </p:nvPicPr>
        <p:blipFill rotWithShape="1">
          <a:blip r:embed="rId4"/>
          <a:srcRect l="40792" t="20250" r="14839" b="15668"/>
          <a:stretch/>
        </p:blipFill>
        <p:spPr bwMode="auto">
          <a:xfrm>
            <a:off x="177798" y="3565236"/>
            <a:ext cx="3994730" cy="3103418"/>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pic>
        <p:nvPicPr>
          <p:cNvPr id="13" name="תמונה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415" y="124135"/>
            <a:ext cx="1760311" cy="985774"/>
          </a:xfrm>
          <a:prstGeom prst="rect">
            <a:avLst/>
          </a:prstGeom>
        </p:spPr>
      </p:pic>
      <p:pic>
        <p:nvPicPr>
          <p:cNvPr id="2" name="תמונה 1" descr="תמונה שמכילה צילום מסך, טקסט, עיצוב גרפי, גרפיקה&#10;&#10;תוכן בינה מלאכותית גנרטיבית עשוי להיות שגוי.">
            <a:extLst>
              <a:ext uri="{FF2B5EF4-FFF2-40B4-BE49-F238E27FC236}">
                <a16:creationId xmlns:a16="http://schemas.microsoft.com/office/drawing/2014/main" id="{77923D5D-5BD3-112F-0435-5A657A9D8568}"/>
              </a:ext>
            </a:extLst>
          </p:cNvPr>
          <p:cNvPicPr>
            <a:picLocks noChangeAspect="1"/>
          </p:cNvPicPr>
          <p:nvPr/>
        </p:nvPicPr>
        <p:blipFill>
          <a:blip r:embed="rId6"/>
          <a:srcRect r="54109" b="68314"/>
          <a:stretch>
            <a:fillRect/>
          </a:stretch>
        </p:blipFill>
        <p:spPr>
          <a:xfrm>
            <a:off x="3461607" y="160338"/>
            <a:ext cx="3004557" cy="1166949"/>
          </a:xfrm>
          <a:prstGeom prst="rect">
            <a:avLst/>
          </a:prstGeom>
        </p:spPr>
      </p:pic>
    </p:spTree>
    <p:extLst>
      <p:ext uri="{BB962C8B-B14F-4D97-AF65-F5344CB8AC3E}">
        <p14:creationId xmlns:p14="http://schemas.microsoft.com/office/powerpoint/2010/main" val="4057465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636253" y="1851429"/>
            <a:ext cx="7969947" cy="397031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r" rtl="1"/>
            <a:endParaRPr lang="he-IL" sz="1800" dirty="0">
              <a:latin typeface="FbHatzofe-Regular"/>
            </a:endParaRPr>
          </a:p>
          <a:p>
            <a:pPr algn="r" rtl="1">
              <a:lnSpc>
                <a:spcPct val="150000"/>
              </a:lnSpc>
            </a:pPr>
            <a:r>
              <a:rPr lang="he-IL" sz="2400" dirty="0">
                <a:latin typeface="David" panose="020E0502060401010101" pitchFamily="34" charset="-79"/>
                <a:cs typeface="David" panose="020E0502060401010101" pitchFamily="34" charset="-79"/>
              </a:rPr>
              <a:t>78 שנים אחרי, אנו מתכנסים כאן היום, בבית ספר ______, בעיר __________, במדינת ישראל, כדי להכיר טובה לגיבורים שנתנו כמעט הכול למען תקומתה של מדינת ישראל וממשיכים להתמודד בכל יום עם המחיר הכבד של פציעה בגוף או בנפש.</a:t>
            </a:r>
          </a:p>
          <a:p>
            <a:pPr algn="r" rtl="1">
              <a:lnSpc>
                <a:spcPct val="150000"/>
              </a:lnSpc>
            </a:pPr>
            <a:r>
              <a:rPr lang="he-IL" sz="2400" dirty="0">
                <a:latin typeface="David" panose="020E0502060401010101" pitchFamily="34" charset="-79"/>
                <a:cs typeface="David" panose="020E0502060401010101" pitchFamily="34" charset="-79"/>
              </a:rPr>
              <a:t>ביום ההוקרה של שנת תשפ"ה, נדגיש כי </a:t>
            </a:r>
            <a:r>
              <a:rPr lang="he-IL" sz="2400" b="1" dirty="0">
                <a:latin typeface="David" panose="020E0502060401010101" pitchFamily="34" charset="-79"/>
                <a:cs typeface="David" panose="020E0502060401010101" pitchFamily="34" charset="-79"/>
              </a:rPr>
              <a:t>"גיבור זו משרה לכל החיים"</a:t>
            </a:r>
            <a:r>
              <a:rPr lang="he-IL" sz="2400" dirty="0">
                <a:latin typeface="David" panose="020E0502060401010101" pitchFamily="34" charset="-79"/>
                <a:cs typeface="David" panose="020E0502060401010101" pitchFamily="34" charset="-79"/>
              </a:rPr>
              <a:t>.</a:t>
            </a:r>
          </a:p>
          <a:p>
            <a:pPr marL="285750" indent="-285750" algn="r" rtl="1">
              <a:lnSpc>
                <a:spcPct val="150000"/>
              </a:lnSpc>
              <a:buFont typeface="Arial" panose="020B0604020202020204" pitchFamily="34" charset="0"/>
              <a:buChar char="•"/>
            </a:pPr>
            <a:r>
              <a:rPr lang="he-IL" sz="1800" b="1" dirty="0">
                <a:latin typeface="David" panose="020E0502060401010101" pitchFamily="34" charset="-79"/>
                <a:cs typeface="David" panose="020E0502060401010101" pitchFamily="34" charset="-79"/>
                <a:hlinkClick r:id="rId3" action="ppaction://hlinkfile"/>
              </a:rPr>
              <a:t>קישור לסרטון </a:t>
            </a:r>
            <a:r>
              <a:rPr lang="he-IL" sz="1800" dirty="0">
                <a:latin typeface="David" panose="020E0502060401010101" pitchFamily="34" charset="-79"/>
                <a:cs typeface="David" panose="020E0502060401010101" pitchFamily="34" charset="-79"/>
              </a:rPr>
              <a:t>ארגון ידידי נכי צה״ל – לפעמים, גיבור זו משרה לכל החיים</a:t>
            </a:r>
          </a:p>
          <a:p>
            <a:pPr marL="285750" indent="-285750" algn="r" rtl="1">
              <a:lnSpc>
                <a:spcPct val="150000"/>
              </a:lnSpc>
              <a:buFont typeface="Arial" panose="020B0604020202020204" pitchFamily="34" charset="0"/>
              <a:buChar char="•"/>
            </a:pPr>
            <a:r>
              <a:rPr lang="he-IL" sz="1800" b="1" dirty="0">
                <a:latin typeface="David" panose="020E0502060401010101" pitchFamily="34" charset="-79"/>
                <a:cs typeface="David" panose="020E0502060401010101" pitchFamily="34" charset="-79"/>
                <a:hlinkClick r:id="rId4"/>
              </a:rPr>
              <a:t>קישור לסרטון </a:t>
            </a:r>
            <a:r>
              <a:rPr lang="he-IL" sz="1800" dirty="0">
                <a:latin typeface="David" panose="020E0502060401010101" pitchFamily="34" charset="-79"/>
                <a:cs typeface="David" panose="020E0502060401010101" pitchFamily="34" charset="-79"/>
              </a:rPr>
              <a:t>לפעמים להיות גיבור זו משרה לכל החיים. לכל המשפחה. </a:t>
            </a:r>
            <a:r>
              <a:rPr lang="he-IL" sz="1800" dirty="0" err="1">
                <a:latin typeface="David" panose="020E0502060401010101" pitchFamily="34" charset="-79"/>
                <a:cs typeface="David" panose="020E0502060401010101" pitchFamily="34" charset="-79"/>
              </a:rPr>
              <a:t>מנלה</a:t>
            </a:r>
            <a:r>
              <a:rPr lang="he-IL" sz="1800" dirty="0">
                <a:latin typeface="David" panose="020E0502060401010101" pitchFamily="34" charset="-79"/>
                <a:cs typeface="David" panose="020E0502060401010101" pitchFamily="34" charset="-79"/>
              </a:rPr>
              <a:t> </a:t>
            </a:r>
            <a:r>
              <a:rPr lang="he-IL" sz="1800" dirty="0" err="1">
                <a:latin typeface="David" panose="020E0502060401010101" pitchFamily="34" charset="-79"/>
                <a:cs typeface="David" panose="020E0502060401010101" pitchFamily="34" charset="-79"/>
              </a:rPr>
              <a:t>אנדלאו</a:t>
            </a:r>
            <a:endParaRPr lang="he-IL" sz="1800" dirty="0">
              <a:latin typeface="David" panose="020E0502060401010101" pitchFamily="34" charset="-79"/>
              <a:cs typeface="David" panose="020E0502060401010101" pitchFamily="34" charset="-79"/>
            </a:endParaRPr>
          </a:p>
        </p:txBody>
      </p:sp>
      <p:pic>
        <p:nvPicPr>
          <p:cNvPr id="15" name="תמונה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415" y="124135"/>
            <a:ext cx="1760311" cy="985774"/>
          </a:xfrm>
          <a:prstGeom prst="rect">
            <a:avLst/>
          </a:prstGeom>
        </p:spPr>
      </p:pic>
      <p:pic>
        <p:nvPicPr>
          <p:cNvPr id="2" name="תמונה 1" descr="תמונה שמכילה צילום מסך, טקסט, עיצוב גרפי, גרפיקה&#10;&#10;תוכן בינה מלאכותית גנרטיבית עשוי להיות שגוי.">
            <a:extLst>
              <a:ext uri="{FF2B5EF4-FFF2-40B4-BE49-F238E27FC236}">
                <a16:creationId xmlns:a16="http://schemas.microsoft.com/office/drawing/2014/main" id="{D5BA4CFC-CB44-E7AA-8B1F-32B9B1E26DF2}"/>
              </a:ext>
            </a:extLst>
          </p:cNvPr>
          <p:cNvPicPr>
            <a:picLocks noChangeAspect="1"/>
          </p:cNvPicPr>
          <p:nvPr/>
        </p:nvPicPr>
        <p:blipFill>
          <a:blip r:embed="rId6"/>
          <a:srcRect r="54109" b="68314"/>
          <a:stretch>
            <a:fillRect/>
          </a:stretch>
        </p:blipFill>
        <p:spPr>
          <a:xfrm>
            <a:off x="3461607" y="160338"/>
            <a:ext cx="3004557" cy="1166949"/>
          </a:xfrm>
          <a:prstGeom prst="rect">
            <a:avLst/>
          </a:prstGeom>
        </p:spPr>
      </p:pic>
    </p:spTree>
    <p:extLst>
      <p:ext uri="{BB962C8B-B14F-4D97-AF65-F5344CB8AC3E}">
        <p14:creationId xmlns:p14="http://schemas.microsoft.com/office/powerpoint/2010/main" val="7408755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4786609" y="6307488"/>
            <a:ext cx="4070345" cy="307777"/>
          </a:xfrm>
          <a:prstGeom prst="rect">
            <a:avLst/>
          </a:prstGeom>
        </p:spPr>
        <p:txBody>
          <a:bodyPr wrap="none">
            <a:spAutoFit/>
          </a:bodyPr>
          <a:lstStyle/>
          <a:p>
            <a:r>
              <a:rPr lang="he-IL" b="1" dirty="0">
                <a:solidFill>
                  <a:srgbClr val="0F0F0F"/>
                </a:solidFill>
                <a:latin typeface="David" panose="020E0502060401010101" pitchFamily="34" charset="-79"/>
                <a:cs typeface="David" panose="020E0502060401010101" pitchFamily="34" charset="-79"/>
                <a:hlinkClick r:id="rId3"/>
              </a:rPr>
              <a:t>קישור לסרטון </a:t>
            </a:r>
            <a:r>
              <a:rPr lang="he-IL" b="1" dirty="0">
                <a:solidFill>
                  <a:srgbClr val="0F0F0F"/>
                </a:solidFill>
                <a:latin typeface="David" panose="020E0502060401010101" pitchFamily="34" charset="-79"/>
                <a:cs typeface="David" panose="020E0502060401010101" pitchFamily="34" charset="-79"/>
              </a:rPr>
              <a:t>אומרים תודה – יום ההוקרה תשע״ט, 2018</a:t>
            </a:r>
          </a:p>
        </p:txBody>
      </p:sp>
      <p:sp>
        <p:nvSpPr>
          <p:cNvPr id="3" name="מלבן 2"/>
          <p:cNvSpPr/>
          <p:nvPr/>
        </p:nvSpPr>
        <p:spPr>
          <a:xfrm>
            <a:off x="331233" y="1266354"/>
            <a:ext cx="8614664" cy="489364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r" rtl="1">
              <a:lnSpc>
                <a:spcPct val="150000"/>
              </a:lnSpc>
            </a:pPr>
            <a:r>
              <a:rPr lang="he-IL" sz="2200" dirty="0" smtClean="0">
                <a:latin typeface="David" panose="020E0502060401010101" pitchFamily="34" charset="-79"/>
                <a:cs typeface="David" panose="020E0502060401010101" pitchFamily="34" charset="-79"/>
              </a:rPr>
              <a:t>מהקמת </a:t>
            </a:r>
            <a:r>
              <a:rPr lang="he-IL" sz="2200" dirty="0">
                <a:latin typeface="David" panose="020E0502060401010101" pitchFamily="34" charset="-79"/>
                <a:cs typeface="David" panose="020E0502060401010101" pitchFamily="34" charset="-79"/>
              </a:rPr>
              <a:t>המדינה ועד היום, נפצעו אלפי חיילים ואזרחים במלחמות ובפעולות איבה. בין הפצועים חילונים ודתיים, אשכנזים וספרדים, מבוגרים וצעירים – כולם רקמה אנושית אחת וקשורים אלו באלו. </a:t>
            </a:r>
          </a:p>
          <a:p>
            <a:pPr algn="r" rtl="1">
              <a:lnSpc>
                <a:spcPct val="150000"/>
              </a:lnSpc>
            </a:pPr>
            <a:r>
              <a:rPr lang="he-IL" sz="2200" dirty="0">
                <a:latin typeface="David" panose="020E0502060401010101" pitchFamily="34" charset="-79"/>
                <a:cs typeface="David" panose="020E0502060401010101" pitchFamily="34" charset="-79"/>
              </a:rPr>
              <a:t>למענם אנחנו עוצרים היום את שגרת ההתנהלות בבתי ספר, בערים וביישובים, עוצרים, מצדיעים, מחבקים ואומרים </a:t>
            </a:r>
            <a:r>
              <a:rPr lang="he-IL" sz="3200" b="1" dirty="0">
                <a:latin typeface="David" panose="020E0502060401010101" pitchFamily="34" charset="-79"/>
                <a:cs typeface="David" panose="020E0502060401010101" pitchFamily="34" charset="-79"/>
              </a:rPr>
              <a:t>תודה.</a:t>
            </a:r>
          </a:p>
          <a:p>
            <a:pPr algn="r" rtl="1">
              <a:lnSpc>
                <a:spcPct val="150000"/>
              </a:lnSpc>
            </a:pPr>
            <a:r>
              <a:rPr lang="he-IL" sz="2200" b="1" dirty="0">
                <a:latin typeface="David" panose="020E0502060401010101" pitchFamily="34" charset="-79"/>
                <a:cs typeface="David" panose="020E0502060401010101" pitchFamily="34" charset="-79"/>
              </a:rPr>
              <a:t>תודה</a:t>
            </a:r>
            <a:r>
              <a:rPr lang="he-IL" sz="2200" dirty="0">
                <a:latin typeface="David" panose="020E0502060401010101" pitchFamily="34" charset="-79"/>
                <a:cs typeface="David" panose="020E0502060401010101" pitchFamily="34" charset="-79"/>
              </a:rPr>
              <a:t> שהייתם שם, באותו רגע גורלי ובלתי נמנע,</a:t>
            </a:r>
          </a:p>
          <a:p>
            <a:pPr algn="r" rtl="1">
              <a:lnSpc>
                <a:spcPct val="150000"/>
              </a:lnSpc>
            </a:pPr>
            <a:r>
              <a:rPr lang="he-IL" sz="2200" b="1" dirty="0">
                <a:latin typeface="David" panose="020E0502060401010101" pitchFamily="34" charset="-79"/>
                <a:cs typeface="David" panose="020E0502060401010101" pitchFamily="34" charset="-79"/>
              </a:rPr>
              <a:t>תודה</a:t>
            </a:r>
            <a:r>
              <a:rPr lang="he-IL" sz="2200" dirty="0">
                <a:latin typeface="David" panose="020E0502060401010101" pitchFamily="34" charset="-79"/>
                <a:cs typeface="David" panose="020E0502060401010101" pitchFamily="34" charset="-79"/>
              </a:rPr>
              <a:t> שנתתם את כל שיכולתם לתת ומעבר לכך,</a:t>
            </a:r>
          </a:p>
          <a:p>
            <a:pPr algn="r" rtl="1">
              <a:lnSpc>
                <a:spcPct val="150000"/>
              </a:lnSpc>
            </a:pPr>
            <a:r>
              <a:rPr lang="he-IL" sz="2200" b="1" dirty="0">
                <a:latin typeface="David" panose="020E0502060401010101" pitchFamily="34" charset="-79"/>
                <a:cs typeface="David" panose="020E0502060401010101" pitchFamily="34" charset="-79"/>
              </a:rPr>
              <a:t>תודה</a:t>
            </a:r>
            <a:r>
              <a:rPr lang="he-IL" sz="2200" dirty="0">
                <a:latin typeface="David" panose="020E0502060401010101" pitchFamily="34" charset="-79"/>
                <a:cs typeface="David" panose="020E0502060401010101" pitchFamily="34" charset="-79"/>
              </a:rPr>
              <a:t> שגם עכשיו, במלחמה היומיומית על בריאות הגוף והנפש, אתם לא מוותרים,</a:t>
            </a:r>
          </a:p>
          <a:p>
            <a:pPr algn="r" rtl="1">
              <a:lnSpc>
                <a:spcPct val="150000"/>
              </a:lnSpc>
            </a:pPr>
            <a:r>
              <a:rPr lang="he-IL" sz="2200" b="1" dirty="0">
                <a:latin typeface="David" panose="020E0502060401010101" pitchFamily="34" charset="-79"/>
                <a:cs typeface="David" panose="020E0502060401010101" pitchFamily="34" charset="-79"/>
              </a:rPr>
              <a:t>תודה</a:t>
            </a:r>
            <a:r>
              <a:rPr lang="he-IL" sz="2200" dirty="0">
                <a:latin typeface="David" panose="020E0502060401010101" pitchFamily="34" charset="-79"/>
                <a:cs typeface="David" panose="020E0502060401010101" pitchFamily="34" charset="-79"/>
              </a:rPr>
              <a:t> על הזכות להיות חלק ממדינה שאתם בניה.</a:t>
            </a:r>
          </a:p>
        </p:txBody>
      </p:sp>
      <p:pic>
        <p:nvPicPr>
          <p:cNvPr id="15" name="תמונה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415" y="124135"/>
            <a:ext cx="1760311" cy="985774"/>
          </a:xfrm>
          <a:prstGeom prst="rect">
            <a:avLst/>
          </a:prstGeom>
        </p:spPr>
      </p:pic>
      <p:pic>
        <p:nvPicPr>
          <p:cNvPr id="4" name="תמונה 3" descr="תמונה שמכילה צילום מסך, טקסט, עיצוב גרפי, גרפיקה&#10;&#10;תוכן בינה מלאכותית גנרטיבית עשוי להיות שגוי.">
            <a:extLst>
              <a:ext uri="{FF2B5EF4-FFF2-40B4-BE49-F238E27FC236}">
                <a16:creationId xmlns:a16="http://schemas.microsoft.com/office/drawing/2014/main" id="{FFC6F635-A02C-068F-F8D5-333706A4BEB5}"/>
              </a:ext>
            </a:extLst>
          </p:cNvPr>
          <p:cNvPicPr>
            <a:picLocks noChangeAspect="1"/>
          </p:cNvPicPr>
          <p:nvPr/>
        </p:nvPicPr>
        <p:blipFill>
          <a:blip r:embed="rId5"/>
          <a:srcRect r="54109" b="68314"/>
          <a:stretch>
            <a:fillRect/>
          </a:stretch>
        </p:blipFill>
        <p:spPr>
          <a:xfrm>
            <a:off x="3461607" y="160338"/>
            <a:ext cx="3004557" cy="1166949"/>
          </a:xfrm>
          <a:prstGeom prst="rect">
            <a:avLst/>
          </a:prstGeom>
        </p:spPr>
      </p:pic>
    </p:spTree>
    <p:extLst>
      <p:ext uri="{BB962C8B-B14F-4D97-AF65-F5344CB8AC3E}">
        <p14:creationId xmlns:p14="http://schemas.microsoft.com/office/powerpoint/2010/main" val="20859311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36253" y="1898869"/>
            <a:ext cx="7989588" cy="3785652"/>
          </a:xfrm>
          <a:prstGeom prst="rect">
            <a:avLst/>
          </a:prstGeom>
          <a:ln w="12700">
            <a:solidFill>
              <a:schemeClr val="accent1"/>
            </a:solidFill>
          </a:ln>
        </p:spPr>
        <p:txBody>
          <a:bodyPr wrap="square">
            <a:spAutoFit/>
          </a:bodyPr>
          <a:lstStyle/>
          <a:p>
            <a:pPr algn="r" rtl="1"/>
            <a:r>
              <a:rPr lang="he-IL" sz="2400" dirty="0">
                <a:latin typeface="David" panose="020E0502060401010101" pitchFamily="34" charset="-79"/>
                <a:cs typeface="David" panose="020E0502060401010101" pitchFamily="34" charset="-79"/>
              </a:rPr>
              <a:t>סגן יונתן בן חמו, בן 22 מאשקלון, שירת בתור </a:t>
            </a:r>
            <a:r>
              <a:rPr lang="he-IL" sz="2400" dirty="0" err="1">
                <a:latin typeface="David" panose="020E0502060401010101" pitchFamily="34" charset="-79"/>
                <a:cs typeface="David" panose="020E0502060401010101" pitchFamily="34" charset="-79"/>
              </a:rPr>
              <a:t>סמ"פ</a:t>
            </a:r>
            <a:r>
              <a:rPr lang="he-IL" sz="2400" dirty="0">
                <a:latin typeface="David" panose="020E0502060401010101" pitchFamily="34" charset="-79"/>
                <a:cs typeface="David" panose="020E0502060401010101" pitchFamily="34" charset="-79"/>
              </a:rPr>
              <a:t> בגדוד ההנדסה 603. הוא נפצע מפגיעת טיל </a:t>
            </a:r>
            <a:r>
              <a:rPr lang="en-US" sz="2400" dirty="0">
                <a:latin typeface="David" panose="020E0502060401010101" pitchFamily="34" charset="-79"/>
                <a:cs typeface="David" panose="020E0502060401010101" pitchFamily="34" charset="-79"/>
              </a:rPr>
              <a:t>RPG</a:t>
            </a:r>
            <a:r>
              <a:rPr lang="he-IL" sz="2400" dirty="0">
                <a:latin typeface="David" panose="020E0502060401010101" pitchFamily="34" charset="-79"/>
                <a:cs typeface="David" panose="020E0502060401010101" pitchFamily="34" charset="-79"/>
              </a:rPr>
              <a:t> ביום השישי ללחימה הקרקעית בעזה במלחמת חרבות ברזל ואיבד את רגלו. הוא הוטס במסוק לבית החולים סורוקה, שם נאלצו לכרות את רגלו השמאלית. רגלו הימנית נשברה והייתה מלאה רסיסים.</a:t>
            </a:r>
          </a:p>
          <a:p>
            <a:pPr algn="r" rtl="1"/>
            <a:r>
              <a:rPr lang="he-IL" sz="2400" dirty="0">
                <a:latin typeface="David" panose="020E0502060401010101" pitchFamily="34" charset="-79"/>
                <a:cs typeface="David" panose="020E0502060401010101" pitchFamily="34" charset="-79"/>
              </a:rPr>
              <a:t>לפני שנה, בנאומו של ראש הממשלה בנימין נתניהו בפני שני הבתים של הקונגרס האמריקני, הוזכר שמו של סגן יונתן בן חמו והוזכר שאיבד את רגלו והמשיך להילחם. נתניהו סיפר על אודותיו, ובתגובה הניף בן חמו את הקביים מעלה. "אלה החיילים של ישראל – נלחמים ללא פחד," אמר עליו ראש הממשלה.</a:t>
            </a:r>
          </a:p>
        </p:txBody>
      </p:sp>
      <p:pic>
        <p:nvPicPr>
          <p:cNvPr id="1028" name="Picture 4" descr="אשקלון ניוז - יונתן בן חמו, תושב העיר אשקלון, הוצג בקונגרס... | Face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9488" y="5539458"/>
            <a:ext cx="1341119" cy="1173479"/>
          </a:xfrm>
          <a:prstGeom prst="rect">
            <a:avLst/>
          </a:prstGeom>
          <a:noFill/>
          <a:extLst>
            <a:ext uri="{909E8E84-426E-40DD-AFC4-6F175D3DCCD1}">
              <a14:hiddenFill xmlns:a14="http://schemas.microsoft.com/office/drawing/2010/main">
                <a:solidFill>
                  <a:srgbClr val="FFFFFF"/>
                </a:solidFill>
              </a14:hiddenFill>
            </a:ext>
          </a:extLst>
        </p:spPr>
      </p:pic>
      <p:sp>
        <p:nvSpPr>
          <p:cNvPr id="5" name="מלבן 4"/>
          <p:cNvSpPr/>
          <p:nvPr/>
        </p:nvSpPr>
        <p:spPr>
          <a:xfrm>
            <a:off x="1062446" y="1323863"/>
            <a:ext cx="7341326" cy="523220"/>
          </a:xfrm>
          <a:prstGeom prst="rect">
            <a:avLst/>
          </a:prstGeom>
        </p:spPr>
        <p:txBody>
          <a:bodyPr wrap="square">
            <a:spAutoFit/>
          </a:bodyPr>
          <a:lstStyle/>
          <a:p>
            <a:pPr algn="r" rtl="1"/>
            <a:r>
              <a:rPr lang="he-IL" sz="2800" b="1" dirty="0">
                <a:latin typeface="David" panose="020E0502060401010101" pitchFamily="34" charset="-79"/>
                <a:cs typeface="David" panose="020E0502060401010101" pitchFamily="34" charset="-79"/>
              </a:rPr>
              <a:t>הלוחם שאיבד את רגלו בעזה וריגש את אמריקה</a:t>
            </a:r>
          </a:p>
        </p:txBody>
      </p:sp>
      <p:sp>
        <p:nvSpPr>
          <p:cNvPr id="6" name="מלבן 5"/>
          <p:cNvSpPr/>
          <p:nvPr/>
        </p:nvSpPr>
        <p:spPr>
          <a:xfrm>
            <a:off x="3158995" y="6126198"/>
            <a:ext cx="4572000" cy="369332"/>
          </a:xfrm>
          <a:prstGeom prst="rect">
            <a:avLst/>
          </a:prstGeom>
        </p:spPr>
        <p:txBody>
          <a:bodyPr>
            <a:spAutoFit/>
          </a:bodyPr>
          <a:lstStyle/>
          <a:p>
            <a:pPr algn="r" rtl="1"/>
            <a:r>
              <a:rPr lang="he-IL" sz="1800" dirty="0">
                <a:hlinkClick r:id="rId4"/>
              </a:rPr>
              <a:t>קישור לסרטון </a:t>
            </a:r>
            <a:endParaRPr lang="he-IL" sz="1800" dirty="0"/>
          </a:p>
        </p:txBody>
      </p:sp>
      <p:pic>
        <p:nvPicPr>
          <p:cNvPr id="16" name="תמונה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415" y="124135"/>
            <a:ext cx="1760311" cy="985774"/>
          </a:xfrm>
          <a:prstGeom prst="rect">
            <a:avLst/>
          </a:prstGeom>
        </p:spPr>
      </p:pic>
      <p:pic>
        <p:nvPicPr>
          <p:cNvPr id="3" name="תמונה 2" descr="תמונה שמכילה צילום מסך, טקסט, עיצוב גרפי, גרפיקה&#10;&#10;תוכן בינה מלאכותית גנרטיבית עשוי להיות שגוי.">
            <a:extLst>
              <a:ext uri="{FF2B5EF4-FFF2-40B4-BE49-F238E27FC236}">
                <a16:creationId xmlns:a16="http://schemas.microsoft.com/office/drawing/2014/main" id="{7E9CF174-9318-D7C3-37E5-A82C718DBC33}"/>
              </a:ext>
            </a:extLst>
          </p:cNvPr>
          <p:cNvPicPr>
            <a:picLocks noChangeAspect="1"/>
          </p:cNvPicPr>
          <p:nvPr/>
        </p:nvPicPr>
        <p:blipFill>
          <a:blip r:embed="rId6"/>
          <a:srcRect r="54109" b="68314"/>
          <a:stretch>
            <a:fillRect/>
          </a:stretch>
        </p:blipFill>
        <p:spPr>
          <a:xfrm>
            <a:off x="3461607" y="160338"/>
            <a:ext cx="3004557" cy="1166949"/>
          </a:xfrm>
          <a:prstGeom prst="rect">
            <a:avLst/>
          </a:prstGeom>
        </p:spPr>
      </p:pic>
    </p:spTree>
    <p:extLst>
      <p:ext uri="{BB962C8B-B14F-4D97-AF65-F5344CB8AC3E}">
        <p14:creationId xmlns:p14="http://schemas.microsoft.com/office/powerpoint/2010/main" val="14664594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522646" y="1276301"/>
            <a:ext cx="8351520" cy="5386090"/>
          </a:xfrm>
          <a:prstGeom prst="rect">
            <a:avLst/>
          </a:prstGeom>
          <a:ln w="12700">
            <a:solidFill>
              <a:schemeClr val="accent1"/>
            </a:solidFill>
          </a:ln>
        </p:spPr>
        <p:txBody>
          <a:bodyPr wrap="square">
            <a:spAutoFit/>
          </a:bodyPr>
          <a:lstStyle/>
          <a:p>
            <a:pPr algn="r" fontAlgn="base"/>
            <a:r>
              <a:rPr lang="he-IL" sz="2400" b="1" dirty="0">
                <a:latin typeface="David" panose="020E0502060401010101" pitchFamily="34" charset="-79"/>
                <a:cs typeface="David" panose="020E0502060401010101" pitchFamily="34" charset="-79"/>
              </a:rPr>
              <a:t>רב"ט נועם בן שלוש וסמל שלום שטרית</a:t>
            </a:r>
            <a:r>
              <a:rPr lang="he-IL" sz="2000" dirty="0">
                <a:latin typeface="David" panose="020E0502060401010101" pitchFamily="34" charset="-79"/>
                <a:cs typeface="David" panose="020E0502060401010101" pitchFamily="34" charset="-79"/>
              </a:rPr>
              <a:t>, לוחמים בחטיבת גולני, נהיו חברים כבר ביום הראשון של הטירונות. במלחמת חרבות ברזל, הייתה החברות הקרובה לגורל משותף. שניהם נפצעו קשה בימים הראשונים של המלחמה, לשניהם נאלצו הרופאים לקטוע את הרגל. </a:t>
            </a:r>
          </a:p>
          <a:p>
            <a:pPr algn="r" fontAlgn="base"/>
            <a:r>
              <a:rPr lang="he-IL" sz="2000" dirty="0">
                <a:latin typeface="David" panose="020E0502060401010101" pitchFamily="34" charset="-79"/>
                <a:cs typeface="David" panose="020E0502060401010101" pitchFamily="34" charset="-79"/>
              </a:rPr>
              <a:t>"אני משרת במוצב עלומים," שחזר רב"ט נועם, "</a:t>
            </a:r>
            <a:r>
              <a:rPr lang="he-IL" sz="2000" dirty="0" err="1">
                <a:latin typeface="David" panose="020E0502060401010101" pitchFamily="34" charset="-79"/>
                <a:cs typeface="David" panose="020E0502060401010101" pitchFamily="34" charset="-79"/>
              </a:rPr>
              <a:t>החמ"ל</a:t>
            </a:r>
            <a:r>
              <a:rPr lang="he-IL" sz="2000" dirty="0">
                <a:latin typeface="David" panose="020E0502060401010101" pitchFamily="34" charset="-79"/>
                <a:cs typeface="David" panose="020E0502060401010101" pitchFamily="34" charset="-79"/>
              </a:rPr>
              <a:t> הודיע לנו שיש חדירת מחבלים לנחל עוז. הרמתי את הנשק, יריתי אליהם וקיבלתי צרור של שלושה כדורים, אחד ברגל ממש מתחת לברך."</a:t>
            </a:r>
            <a:endParaRPr lang="en-US" sz="2000" dirty="0">
              <a:latin typeface="David" panose="020E0502060401010101" pitchFamily="34" charset="-79"/>
              <a:cs typeface="David" panose="020E0502060401010101" pitchFamily="34" charset="-79"/>
            </a:endParaRPr>
          </a:p>
          <a:p>
            <a:pPr algn="r" fontAlgn="base"/>
            <a:r>
              <a:rPr lang="he-IL" sz="2000" dirty="0">
                <a:latin typeface="David" panose="020E0502060401010101" pitchFamily="34" charset="-79"/>
                <a:cs typeface="David" panose="020E0502060401010101" pitchFamily="34" charset="-79"/>
              </a:rPr>
              <a:t>בעוד נועם נלחם מחוץ לקיבוץ עלומים, שלום פעל סמוך לבארי. "פגשתי מחבל בטווח של מטר. הוא ירה כמה כדורים," סיפר סמל שלום, "המחבל נהרג. אחריו היה עוד מחבל והוא ירה לי שני כדורים לכיוון הרגל. באותו רגע היא נשברה."</a:t>
            </a:r>
          </a:p>
          <a:p>
            <a:pPr algn="r" fontAlgn="base"/>
            <a:r>
              <a:rPr lang="he-IL" sz="2000" dirty="0">
                <a:latin typeface="David" panose="020E0502060401010101" pitchFamily="34" charset="-79"/>
                <a:cs typeface="David" panose="020E0502060401010101" pitchFamily="34" charset="-79"/>
              </a:rPr>
              <a:t>במשך שעות ארוכות, הם נלחמו במקביל. עם חבריהם מגולני, הם נטרלו עשרות מחבלים. נועם נפצע קשה מאוד, שלום הגיע לבית החולים במצב אנוש. </a:t>
            </a:r>
            <a:endParaRPr lang="en-US" sz="2000" dirty="0">
              <a:latin typeface="David" panose="020E0502060401010101" pitchFamily="34" charset="-79"/>
              <a:cs typeface="David" panose="020E0502060401010101" pitchFamily="34" charset="-79"/>
            </a:endParaRPr>
          </a:p>
          <a:p>
            <a:pPr algn="r" fontAlgn="base"/>
            <a:r>
              <a:rPr lang="he-IL" sz="2000" dirty="0">
                <a:latin typeface="David" panose="020E0502060401010101" pitchFamily="34" charset="-79"/>
                <a:cs typeface="David" panose="020E0502060401010101" pitchFamily="34" charset="-79"/>
              </a:rPr>
              <a:t>שניהם פונו לסורוקה ואושפזו במרחק של חדר זה מזה. ימים ארוכים היו בין חיים ומוות, ללא הכרה. "כשהתעוררתי, הסתכלתי על הגוף. שם זה היה רגע המשבר," שיתף נועם, "אתה קולט: אין לך רגל יותר. בכיתי את החיים."</a:t>
            </a:r>
            <a:endParaRPr lang="en-US" sz="2000" dirty="0">
              <a:latin typeface="David" panose="020E0502060401010101" pitchFamily="34" charset="-79"/>
              <a:cs typeface="David" panose="020E0502060401010101" pitchFamily="34" charset="-79"/>
            </a:endParaRPr>
          </a:p>
          <a:p>
            <a:pPr algn="r" fontAlgn="base"/>
            <a:r>
              <a:rPr lang="he-IL" sz="2000" dirty="0">
                <a:latin typeface="David" panose="020E0502060401010101" pitchFamily="34" charset="-79"/>
                <a:cs typeface="David" panose="020E0502060401010101" pitchFamily="34" charset="-79"/>
              </a:rPr>
              <a:t>שניהם הקימו את המיזם </a:t>
            </a:r>
            <a:r>
              <a:rPr lang="he-IL" sz="2000" b="1" dirty="0">
                <a:latin typeface="David" panose="020E0502060401010101" pitchFamily="34" charset="-79"/>
                <a:cs typeface="David" panose="020E0502060401010101" pitchFamily="34" charset="-79"/>
              </a:rPr>
              <a:t>"קמים מחדש</a:t>
            </a:r>
            <a:r>
              <a:rPr lang="he-IL" sz="2000" dirty="0">
                <a:latin typeface="David" panose="020E0502060401010101" pitchFamily="34" charset="-79"/>
                <a:cs typeface="David" panose="020E0502060401010101" pitchFamily="34" charset="-79"/>
              </a:rPr>
              <a:t>", שמטרתו לספק דאגה ועזרה למשפחות שכולות, לפצועים, לחיילים ולמשפחותיהם.</a:t>
            </a:r>
            <a:endParaRPr lang="en-US" sz="2000" dirty="0">
              <a:latin typeface="David" panose="020E0502060401010101" pitchFamily="34" charset="-79"/>
              <a:cs typeface="David" panose="020E0502060401010101" pitchFamily="34" charset="-79"/>
            </a:endParaRPr>
          </a:p>
        </p:txBody>
      </p:sp>
      <p:pic>
        <p:nvPicPr>
          <p:cNvPr id="15" name="תמונה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415" y="124135"/>
            <a:ext cx="1760311" cy="985774"/>
          </a:xfrm>
          <a:prstGeom prst="rect">
            <a:avLst/>
          </a:prstGeom>
        </p:spPr>
      </p:pic>
      <p:pic>
        <p:nvPicPr>
          <p:cNvPr id="2" name="תמונה 1" descr="תמונה שמכילה צילום מסך, טקסט, עיצוב גרפי, גרפיקה&#10;&#10;תוכן בינה מלאכותית גנרטיבית עשוי להיות שגוי.">
            <a:extLst>
              <a:ext uri="{FF2B5EF4-FFF2-40B4-BE49-F238E27FC236}">
                <a16:creationId xmlns:a16="http://schemas.microsoft.com/office/drawing/2014/main" id="{D07E621B-51BE-3912-51D3-F0725516E790}"/>
              </a:ext>
            </a:extLst>
          </p:cNvPr>
          <p:cNvPicPr>
            <a:picLocks noChangeAspect="1"/>
          </p:cNvPicPr>
          <p:nvPr/>
        </p:nvPicPr>
        <p:blipFill>
          <a:blip r:embed="rId4"/>
          <a:srcRect r="54109" b="68314"/>
          <a:stretch>
            <a:fillRect/>
          </a:stretch>
        </p:blipFill>
        <p:spPr>
          <a:xfrm>
            <a:off x="3461607" y="160338"/>
            <a:ext cx="3004557" cy="1166949"/>
          </a:xfrm>
          <a:prstGeom prst="rect">
            <a:avLst/>
          </a:prstGeom>
        </p:spPr>
      </p:pic>
    </p:spTree>
    <p:extLst>
      <p:ext uri="{BB962C8B-B14F-4D97-AF65-F5344CB8AC3E}">
        <p14:creationId xmlns:p14="http://schemas.microsoft.com/office/powerpoint/2010/main" val="4238965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1542463" y="1822991"/>
            <a:ext cx="6412088" cy="1754326"/>
          </a:xfrm>
          <a:prstGeom prst="rect">
            <a:avLst/>
          </a:prstGeom>
        </p:spPr>
        <p:txBody>
          <a:bodyPr wrap="square">
            <a:spAutoFit/>
          </a:bodyPr>
          <a:lstStyle/>
          <a:p>
            <a:pPr algn="r" rtl="1"/>
            <a:r>
              <a:rPr lang="he-IL" sz="2800" b="1" dirty="0">
                <a:solidFill>
                  <a:srgbClr val="0F0F0F"/>
                </a:solidFill>
                <a:latin typeface="David" panose="020E0502060401010101" pitchFamily="34" charset="-79"/>
                <a:cs typeface="David" panose="020E0502060401010101" pitchFamily="34" charset="-79"/>
              </a:rPr>
              <a:t>שלום שטרית מגדוד 13 מחטיבת גולני</a:t>
            </a:r>
          </a:p>
          <a:p>
            <a:pPr algn="r" rtl="1"/>
            <a:r>
              <a:rPr lang="he-IL" sz="2400" b="1" dirty="0">
                <a:solidFill>
                  <a:srgbClr val="0F0F0F"/>
                </a:solidFill>
                <a:latin typeface="David" panose="020E0502060401010101" pitchFamily="34" charset="-79"/>
                <a:cs typeface="David" panose="020E0502060401010101" pitchFamily="34" charset="-79"/>
              </a:rPr>
              <a:t>לקום מחדש: </a:t>
            </a:r>
            <a:r>
              <a:rPr lang="he-IL" sz="2400" dirty="0">
                <a:solidFill>
                  <a:srgbClr val="0F0F0F"/>
                </a:solidFill>
                <a:latin typeface="David" panose="020E0502060401010101" pitchFamily="34" charset="-79"/>
                <a:cs typeface="David" panose="020E0502060401010101" pitchFamily="34" charset="-79"/>
              </a:rPr>
              <a:t>הלוחם שנפצע קשה במלחמת חרבות ברזל משחזר את הקרב מול עשרות מחבלים במוצב מגן בארי.</a:t>
            </a:r>
          </a:p>
          <a:p>
            <a:pPr algn="r" rtl="1"/>
            <a:endParaRPr lang="he-IL" b="1" dirty="0">
              <a:solidFill>
                <a:srgbClr val="0F0F0F"/>
              </a:solidFill>
              <a:latin typeface="David" panose="020E0502060401010101" pitchFamily="34" charset="-79"/>
              <a:cs typeface="David" panose="020E0502060401010101" pitchFamily="34" charset="-79"/>
            </a:endParaRPr>
          </a:p>
          <a:p>
            <a:pPr algn="r" rtl="1"/>
            <a:r>
              <a:rPr lang="he-IL" sz="1800" b="1" dirty="0">
                <a:solidFill>
                  <a:srgbClr val="0F0F0F"/>
                </a:solidFill>
                <a:latin typeface="David" panose="020E0502060401010101" pitchFamily="34" charset="-79"/>
                <a:cs typeface="David" panose="020E0502060401010101" pitchFamily="34" charset="-79"/>
                <a:hlinkClick r:id="rId3"/>
              </a:rPr>
              <a:t>קישור לסרטון</a:t>
            </a:r>
            <a:endParaRPr lang="he-IL" sz="1800" b="1" dirty="0">
              <a:solidFill>
                <a:srgbClr val="0F0F0F"/>
              </a:solidFill>
              <a:latin typeface="David" panose="020E0502060401010101" pitchFamily="34" charset="-79"/>
              <a:cs typeface="David" panose="020E0502060401010101" pitchFamily="34" charset="-79"/>
            </a:endParaRPr>
          </a:p>
        </p:txBody>
      </p:sp>
      <p:pic>
        <p:nvPicPr>
          <p:cNvPr id="4" name="תמונה 3"/>
          <p:cNvPicPr>
            <a:picLocks noChangeAspect="1"/>
          </p:cNvPicPr>
          <p:nvPr/>
        </p:nvPicPr>
        <p:blipFill>
          <a:blip r:embed="rId4"/>
          <a:stretch>
            <a:fillRect/>
          </a:stretch>
        </p:blipFill>
        <p:spPr>
          <a:xfrm>
            <a:off x="2738635" y="3345463"/>
            <a:ext cx="3619150" cy="2035772"/>
          </a:xfrm>
          <a:prstGeom prst="rect">
            <a:avLst/>
          </a:prstGeom>
        </p:spPr>
      </p:pic>
      <p:pic>
        <p:nvPicPr>
          <p:cNvPr id="16" name="תמונה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415" y="124135"/>
            <a:ext cx="1760311" cy="985774"/>
          </a:xfrm>
          <a:prstGeom prst="rect">
            <a:avLst/>
          </a:prstGeom>
        </p:spPr>
      </p:pic>
      <p:pic>
        <p:nvPicPr>
          <p:cNvPr id="2" name="תמונה 1" descr="תמונה שמכילה צילום מסך, טקסט, עיצוב גרפי, גרפיקה&#10;&#10;תוכן בינה מלאכותית גנרטיבית עשוי להיות שגוי.">
            <a:extLst>
              <a:ext uri="{FF2B5EF4-FFF2-40B4-BE49-F238E27FC236}">
                <a16:creationId xmlns:a16="http://schemas.microsoft.com/office/drawing/2014/main" id="{588F550E-566D-5623-9E0F-31FDBA6C3FC7}"/>
              </a:ext>
            </a:extLst>
          </p:cNvPr>
          <p:cNvPicPr>
            <a:picLocks noChangeAspect="1"/>
          </p:cNvPicPr>
          <p:nvPr/>
        </p:nvPicPr>
        <p:blipFill>
          <a:blip r:embed="rId6"/>
          <a:srcRect r="54109" b="68314"/>
          <a:stretch>
            <a:fillRect/>
          </a:stretch>
        </p:blipFill>
        <p:spPr>
          <a:xfrm>
            <a:off x="3461607" y="160338"/>
            <a:ext cx="3004557" cy="1166949"/>
          </a:xfrm>
          <a:prstGeom prst="rect">
            <a:avLst/>
          </a:prstGeom>
        </p:spPr>
      </p:pic>
    </p:spTree>
    <p:extLst>
      <p:ext uri="{BB962C8B-B14F-4D97-AF65-F5344CB8AC3E}">
        <p14:creationId xmlns:p14="http://schemas.microsoft.com/office/powerpoint/2010/main" val="251026610"/>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16061</TotalTime>
  <Words>1289</Words>
  <Application>Microsoft Office PowerPoint</Application>
  <PresentationFormat>‫הצגה על המסך (4:3)</PresentationFormat>
  <Paragraphs>96</Paragraphs>
  <Slides>17</Slides>
  <Notes>17</Notes>
  <HiddenSlides>0</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17</vt:i4>
      </vt:variant>
    </vt:vector>
  </HeadingPairs>
  <TitlesOfParts>
    <vt:vector size="25" baseType="lpstr">
      <vt:lpstr>Arial</vt:lpstr>
      <vt:lpstr>Calibri</vt:lpstr>
      <vt:lpstr>Calibri Light</vt:lpstr>
      <vt:lpstr>David</vt:lpstr>
      <vt:lpstr>FbHatzofe-Regular</vt:lpstr>
      <vt:lpstr>Guttman Haim</vt:lpstr>
      <vt:lpstr>Times New Roman</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מפגשים בחברה הישראלית</dc:title>
  <dc:creator>בית</dc:creator>
  <cp:lastModifiedBy>Owner</cp:lastModifiedBy>
  <cp:revision>325</cp:revision>
  <dcterms:modified xsi:type="dcterms:W3CDTF">2025-10-25T18:41:00Z</dcterms:modified>
</cp:coreProperties>
</file>